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handoutMasterIdLst>
    <p:handoutMasterId r:id="rId73"/>
  </p:handoutMasterIdLst>
  <p:sldIdLst>
    <p:sldId id="379" r:id="rId2"/>
    <p:sldId id="380" r:id="rId3"/>
    <p:sldId id="378" r:id="rId4"/>
    <p:sldId id="280" r:id="rId5"/>
    <p:sldId id="281" r:id="rId6"/>
    <p:sldId id="263" r:id="rId7"/>
    <p:sldId id="387" r:id="rId8"/>
    <p:sldId id="285" r:id="rId9"/>
    <p:sldId id="267" r:id="rId10"/>
    <p:sldId id="388" r:id="rId11"/>
    <p:sldId id="271" r:id="rId12"/>
    <p:sldId id="286" r:id="rId13"/>
    <p:sldId id="389" r:id="rId14"/>
    <p:sldId id="282" r:id="rId15"/>
    <p:sldId id="287" r:id="rId16"/>
    <p:sldId id="288" r:id="rId17"/>
    <p:sldId id="390" r:id="rId18"/>
    <p:sldId id="381" r:id="rId19"/>
    <p:sldId id="382" r:id="rId20"/>
    <p:sldId id="383" r:id="rId21"/>
    <p:sldId id="395" r:id="rId22"/>
    <p:sldId id="396" r:id="rId23"/>
    <p:sldId id="290" r:id="rId24"/>
    <p:sldId id="293" r:id="rId25"/>
    <p:sldId id="291" r:id="rId26"/>
    <p:sldId id="320" r:id="rId27"/>
    <p:sldId id="322" r:id="rId28"/>
    <p:sldId id="321" r:id="rId29"/>
    <p:sldId id="323" r:id="rId30"/>
    <p:sldId id="397" r:id="rId31"/>
    <p:sldId id="398" r:id="rId32"/>
    <p:sldId id="292" r:id="rId33"/>
    <p:sldId id="294" r:id="rId34"/>
    <p:sldId id="407" r:id="rId35"/>
    <p:sldId id="406" r:id="rId36"/>
    <p:sldId id="399" r:id="rId37"/>
    <p:sldId id="400" r:id="rId38"/>
    <p:sldId id="401" r:id="rId39"/>
    <p:sldId id="402" r:id="rId40"/>
    <p:sldId id="403" r:id="rId41"/>
    <p:sldId id="404" r:id="rId42"/>
    <p:sldId id="363" r:id="rId43"/>
    <p:sldId id="364" r:id="rId44"/>
    <p:sldId id="365" r:id="rId45"/>
    <p:sldId id="366" r:id="rId46"/>
    <p:sldId id="367" r:id="rId47"/>
    <p:sldId id="368" r:id="rId48"/>
    <p:sldId id="369" r:id="rId49"/>
    <p:sldId id="370" r:id="rId50"/>
    <p:sldId id="371" r:id="rId51"/>
    <p:sldId id="412" r:id="rId52"/>
    <p:sldId id="373" r:id="rId53"/>
    <p:sldId id="411" r:id="rId54"/>
    <p:sldId id="372" r:id="rId55"/>
    <p:sldId id="375" r:id="rId56"/>
    <p:sldId id="376" r:id="rId57"/>
    <p:sldId id="295" r:id="rId58"/>
    <p:sldId id="296" r:id="rId59"/>
    <p:sldId id="297" r:id="rId60"/>
    <p:sldId id="301" r:id="rId61"/>
    <p:sldId id="303" r:id="rId62"/>
    <p:sldId id="304" r:id="rId63"/>
    <p:sldId id="308" r:id="rId64"/>
    <p:sldId id="311" r:id="rId65"/>
    <p:sldId id="315" r:id="rId66"/>
    <p:sldId id="316" r:id="rId67"/>
    <p:sldId id="319" r:id="rId68"/>
    <p:sldId id="413" r:id="rId69"/>
    <p:sldId id="414" r:id="rId70"/>
    <p:sldId id="415" r:id="rId71"/>
  </p:sldIdLst>
  <p:sldSz cx="9144000" cy="6858000" type="screen4x3"/>
  <p:notesSz cx="6802438" cy="993457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3B30"/>
    <a:srgbClr val="96003D"/>
    <a:srgbClr val="FF0066"/>
    <a:srgbClr val="339933"/>
    <a:srgbClr val="FF0000"/>
    <a:srgbClr val="DE40D3"/>
    <a:srgbClr val="1B00C0"/>
    <a:srgbClr val="99FF99"/>
    <a:srgbClr val="CCFF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96" autoAdjust="0"/>
    <p:restoredTop sz="94660"/>
  </p:normalViewPr>
  <p:slideViewPr>
    <p:cSldViewPr>
      <p:cViewPr varScale="1">
        <p:scale>
          <a:sx n="81" d="100"/>
          <a:sy n="81" d="100"/>
        </p:scale>
        <p:origin x="10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K:\Comet%20Bay%20College\Year%2012%20Physics\2%20Gravity\Pictures\Force%20from%20Ear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accent6">
                    <a:lumMod val="50000"/>
                  </a:schemeClr>
                </a:solidFill>
                <a:latin typeface="Arial" panose="020B0604020202020204" pitchFamily="34" charset="0"/>
                <a:ea typeface="+mn-ea"/>
                <a:cs typeface="Arial" panose="020B0604020202020204" pitchFamily="34" charset="0"/>
              </a:defRPr>
            </a:pPr>
            <a:r>
              <a:rPr lang="en-AU" sz="2800" b="1" i="0" dirty="0">
                <a:solidFill>
                  <a:schemeClr val="accent6">
                    <a:lumMod val="50000"/>
                  </a:schemeClr>
                </a:solidFill>
              </a:rPr>
              <a:t>Gravitational Force Earth exerts on a 1 kg mass</a:t>
            </a: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accent6">
                  <a:lumMod val="50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xVal>
            <c:numRef>
              <c:f>Sheet1!$B$5:$B$33</c:f>
              <c:numCache>
                <c:formatCode>General</c:formatCode>
                <c:ptCount val="29"/>
                <c:pt idx="0">
                  <c:v>0</c:v>
                </c:pt>
                <c:pt idx="1">
                  <c:v>100000</c:v>
                </c:pt>
                <c:pt idx="2">
                  <c:v>500000</c:v>
                </c:pt>
                <c:pt idx="3">
                  <c:v>1000000</c:v>
                </c:pt>
                <c:pt idx="4">
                  <c:v>1500000</c:v>
                </c:pt>
                <c:pt idx="5">
                  <c:v>2000000</c:v>
                </c:pt>
                <c:pt idx="6">
                  <c:v>2500000</c:v>
                </c:pt>
                <c:pt idx="7">
                  <c:v>3000000</c:v>
                </c:pt>
                <c:pt idx="8">
                  <c:v>3500000</c:v>
                </c:pt>
                <c:pt idx="9">
                  <c:v>4000000</c:v>
                </c:pt>
                <c:pt idx="10">
                  <c:v>4500000</c:v>
                </c:pt>
                <c:pt idx="11">
                  <c:v>5000000</c:v>
                </c:pt>
                <c:pt idx="12">
                  <c:v>6000000</c:v>
                </c:pt>
                <c:pt idx="13">
                  <c:v>7000000</c:v>
                </c:pt>
                <c:pt idx="14">
                  <c:v>8000000</c:v>
                </c:pt>
                <c:pt idx="15">
                  <c:v>9000000</c:v>
                </c:pt>
                <c:pt idx="16">
                  <c:v>10000000</c:v>
                </c:pt>
                <c:pt idx="17">
                  <c:v>11000000</c:v>
                </c:pt>
                <c:pt idx="18">
                  <c:v>12000000</c:v>
                </c:pt>
                <c:pt idx="19">
                  <c:v>13000000</c:v>
                </c:pt>
                <c:pt idx="20">
                  <c:v>14000000</c:v>
                </c:pt>
                <c:pt idx="21">
                  <c:v>15000000</c:v>
                </c:pt>
                <c:pt idx="22">
                  <c:v>20000000</c:v>
                </c:pt>
                <c:pt idx="23">
                  <c:v>25000000</c:v>
                </c:pt>
                <c:pt idx="24">
                  <c:v>30000000</c:v>
                </c:pt>
                <c:pt idx="25">
                  <c:v>35000000</c:v>
                </c:pt>
                <c:pt idx="26">
                  <c:v>40000000</c:v>
                </c:pt>
                <c:pt idx="27">
                  <c:v>45000000</c:v>
                </c:pt>
                <c:pt idx="28">
                  <c:v>50000000</c:v>
                </c:pt>
              </c:numCache>
            </c:numRef>
          </c:xVal>
          <c:yVal>
            <c:numRef>
              <c:f>Sheet1!$C$5:$C$33</c:f>
              <c:numCache>
                <c:formatCode>General</c:formatCode>
                <c:ptCount val="29"/>
                <c:pt idx="0">
                  <c:v>9.7827016243944147</c:v>
                </c:pt>
                <c:pt idx="1">
                  <c:v>9.4830961362597161</c:v>
                </c:pt>
                <c:pt idx="2">
                  <c:v>8.4124653528934559</c:v>
                </c:pt>
                <c:pt idx="3">
                  <c:v>7.3111794126071343</c:v>
                </c:pt>
                <c:pt idx="4">
                  <c:v>6.4128005101909347</c:v>
                </c:pt>
                <c:pt idx="5">
                  <c:v>5.6703795262045666</c:v>
                </c:pt>
                <c:pt idx="6">
                  <c:v>5.0498006452398343</c:v>
                </c:pt>
                <c:pt idx="7">
                  <c:v>4.5257909356658681</c:v>
                </c:pt>
                <c:pt idx="8">
                  <c:v>4.0793059220770704</c:v>
                </c:pt>
                <c:pt idx="9">
                  <c:v>3.6957744439618208</c:v>
                </c:pt>
                <c:pt idx="10">
                  <c:v>3.3638945582828721</c:v>
                </c:pt>
                <c:pt idx="11">
                  <c:v>3.0747912812228773</c:v>
                </c:pt>
                <c:pt idx="12">
                  <c:v>2.5981180234940404</c:v>
                </c:pt>
                <c:pt idx="13">
                  <c:v>2.2242722221105056</c:v>
                </c:pt>
                <c:pt idx="14">
                  <c:v>1.9256723427879472</c:v>
                </c:pt>
                <c:pt idx="15">
                  <c:v>1.6834006638922756</c:v>
                </c:pt>
                <c:pt idx="16">
                  <c:v>1.4841314566589292</c:v>
                </c:pt>
                <c:pt idx="17">
                  <c:v>1.3182586229956261</c:v>
                </c:pt>
                <c:pt idx="18">
                  <c:v>1.178715924604617</c:v>
                </c:pt>
                <c:pt idx="19">
                  <c:v>1.0602117659838908</c:v>
                </c:pt>
                <c:pt idx="20">
                  <c:v>0.95872004052540494</c:v>
                </c:pt>
                <c:pt idx="21">
                  <c:v>0.87113359661381518</c:v>
                </c:pt>
                <c:pt idx="22">
                  <c:v>0.57220359578125957</c:v>
                </c:pt>
                <c:pt idx="23">
                  <c:v>0.40438430050683233</c:v>
                </c:pt>
                <c:pt idx="24">
                  <c:v>0.30086715238725309</c:v>
                </c:pt>
                <c:pt idx="25">
                  <c:v>0.23255152530122564</c:v>
                </c:pt>
                <c:pt idx="26">
                  <c:v>0.18511374901190292</c:v>
                </c:pt>
                <c:pt idx="27">
                  <c:v>0.15083841672448442</c:v>
                </c:pt>
                <c:pt idx="28">
                  <c:v>0.125270849343525</c:v>
                </c:pt>
              </c:numCache>
            </c:numRef>
          </c:yVal>
          <c:smooth val="0"/>
        </c:ser>
        <c:dLbls>
          <c:showLegendKey val="0"/>
          <c:showVal val="0"/>
          <c:showCatName val="0"/>
          <c:showSerName val="0"/>
          <c:showPercent val="0"/>
          <c:showBubbleSize val="0"/>
        </c:dLbls>
        <c:axId val="-26572048"/>
        <c:axId val="-26587280"/>
      </c:scatterChart>
      <c:valAx>
        <c:axId val="-26572048"/>
        <c:scaling>
          <c:orientation val="minMax"/>
          <c:max val="50000000"/>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r>
                  <a:rPr lang="en-AU" sz="2400" b="1">
                    <a:solidFill>
                      <a:schemeClr val="accent6">
                        <a:lumMod val="50000"/>
                      </a:schemeClr>
                    </a:solidFill>
                  </a:rPr>
                  <a:t>Distance from the Earth (m)</a:t>
                </a:r>
              </a:p>
            </c:rich>
          </c:tx>
          <c:layout>
            <c:manualLayout>
              <c:xMode val="edge"/>
              <c:yMode val="edge"/>
              <c:x val="0.1557562153380054"/>
              <c:y val="0.90848104351635617"/>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6587280"/>
        <c:crosses val="autoZero"/>
        <c:crossBetween val="midCat"/>
      </c:valAx>
      <c:valAx>
        <c:axId val="-26587280"/>
        <c:scaling>
          <c:orientation val="minMax"/>
          <c:max val="10"/>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r>
                  <a:rPr lang="en-AU" sz="2400" b="1">
                    <a:solidFill>
                      <a:schemeClr val="accent6">
                        <a:lumMod val="50000"/>
                      </a:schemeClr>
                    </a:solidFill>
                  </a:rPr>
                  <a:t>Force (N)</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accent6">
                      <a:lumMod val="50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6572048"/>
        <c:crosses val="autoZero"/>
        <c:crossBetween val="midCat"/>
      </c:valAx>
      <c:spPr>
        <a:noFill/>
        <a:ln>
          <a:solidFill>
            <a:schemeClr val="tx1"/>
          </a:solidFill>
        </a:ln>
        <a:effectLst/>
      </c:spPr>
    </c:plotArea>
    <c:plotVisOnly val="1"/>
    <c:dispBlanksAs val="gap"/>
    <c:showDLblsOverMax val="0"/>
  </c:chart>
  <c:spPr>
    <a:solidFill>
      <a:schemeClr val="bg2">
        <a:lumMod val="90000"/>
        <a:alpha val="60000"/>
      </a:schemeClr>
    </a:solid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7723" cy="496729"/>
          </a:xfrm>
          <a:prstGeom prst="rect">
            <a:avLst/>
          </a:prstGeom>
        </p:spPr>
        <p:txBody>
          <a:bodyPr vert="horz" lIns="91066" tIns="45533" rIns="91066" bIns="45533" rtlCol="0"/>
          <a:lstStyle>
            <a:lvl1pPr algn="l">
              <a:defRPr sz="1200"/>
            </a:lvl1pPr>
          </a:lstStyle>
          <a:p>
            <a:endParaRPr lang="en-AU"/>
          </a:p>
        </p:txBody>
      </p:sp>
      <p:sp>
        <p:nvSpPr>
          <p:cNvPr id="3" name="Date Placeholder 2"/>
          <p:cNvSpPr>
            <a:spLocks noGrp="1"/>
          </p:cNvSpPr>
          <p:nvPr>
            <p:ph type="dt" sz="quarter" idx="1"/>
          </p:nvPr>
        </p:nvSpPr>
        <p:spPr>
          <a:xfrm>
            <a:off x="3853141" y="2"/>
            <a:ext cx="2947723" cy="496729"/>
          </a:xfrm>
          <a:prstGeom prst="rect">
            <a:avLst/>
          </a:prstGeom>
        </p:spPr>
        <p:txBody>
          <a:bodyPr vert="horz" lIns="91066" tIns="45533" rIns="91066" bIns="45533" rtlCol="0"/>
          <a:lstStyle>
            <a:lvl1pPr algn="r">
              <a:defRPr sz="1200"/>
            </a:lvl1pPr>
          </a:lstStyle>
          <a:p>
            <a:fld id="{B017EA99-861E-4C5D-8F15-5D9B57669516}" type="datetimeFigureOut">
              <a:rPr lang="en-US" smtClean="0"/>
              <a:pPr/>
              <a:t>12/25/2015</a:t>
            </a:fld>
            <a:endParaRPr lang="en-AU"/>
          </a:p>
        </p:txBody>
      </p:sp>
      <p:sp>
        <p:nvSpPr>
          <p:cNvPr id="4" name="Footer Placeholder 3"/>
          <p:cNvSpPr>
            <a:spLocks noGrp="1"/>
          </p:cNvSpPr>
          <p:nvPr>
            <p:ph type="ftr" sz="quarter" idx="2"/>
          </p:nvPr>
        </p:nvSpPr>
        <p:spPr>
          <a:xfrm>
            <a:off x="1" y="9436123"/>
            <a:ext cx="2947723" cy="496729"/>
          </a:xfrm>
          <a:prstGeom prst="rect">
            <a:avLst/>
          </a:prstGeom>
        </p:spPr>
        <p:txBody>
          <a:bodyPr vert="horz" lIns="91066" tIns="45533" rIns="91066" bIns="45533" rtlCol="0" anchor="b"/>
          <a:lstStyle>
            <a:lvl1pPr algn="l">
              <a:defRPr sz="1200"/>
            </a:lvl1pPr>
          </a:lstStyle>
          <a:p>
            <a:endParaRPr lang="en-AU"/>
          </a:p>
        </p:txBody>
      </p:sp>
      <p:sp>
        <p:nvSpPr>
          <p:cNvPr id="5" name="Slide Number Placeholder 4"/>
          <p:cNvSpPr>
            <a:spLocks noGrp="1"/>
          </p:cNvSpPr>
          <p:nvPr>
            <p:ph type="sldNum" sz="quarter" idx="3"/>
          </p:nvPr>
        </p:nvSpPr>
        <p:spPr>
          <a:xfrm>
            <a:off x="3853141" y="9436123"/>
            <a:ext cx="2947723" cy="496729"/>
          </a:xfrm>
          <a:prstGeom prst="rect">
            <a:avLst/>
          </a:prstGeom>
        </p:spPr>
        <p:txBody>
          <a:bodyPr vert="horz" lIns="91066" tIns="45533" rIns="91066" bIns="45533" rtlCol="0" anchor="b"/>
          <a:lstStyle>
            <a:lvl1pPr algn="r">
              <a:defRPr sz="1200"/>
            </a:lvl1pPr>
          </a:lstStyle>
          <a:p>
            <a:fld id="{A8DDB8AA-DF3C-4137-AEE6-2C8DA70CEC68}" type="slidenum">
              <a:rPr lang="en-AU" smtClean="0"/>
              <a:pPr/>
              <a:t>‹#›</a:t>
            </a:fld>
            <a:endParaRPr lang="en-AU"/>
          </a:p>
        </p:txBody>
      </p:sp>
    </p:spTree>
    <p:extLst>
      <p:ext uri="{BB962C8B-B14F-4D97-AF65-F5344CB8AC3E}">
        <p14:creationId xmlns:p14="http://schemas.microsoft.com/office/powerpoint/2010/main" val="2738092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1" y="2"/>
            <a:ext cx="2947723" cy="496729"/>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lvl1pPr>
              <a:defRPr sz="1200"/>
            </a:lvl1pPr>
          </a:lstStyle>
          <a:p>
            <a:pPr>
              <a:defRPr/>
            </a:pPr>
            <a:endParaRPr lang="en-US"/>
          </a:p>
        </p:txBody>
      </p:sp>
      <p:sp>
        <p:nvSpPr>
          <p:cNvPr id="20483" name="Rectangle 3"/>
          <p:cNvSpPr>
            <a:spLocks noGrp="1" noChangeArrowheads="1"/>
          </p:cNvSpPr>
          <p:nvPr>
            <p:ph type="dt" idx="1"/>
          </p:nvPr>
        </p:nvSpPr>
        <p:spPr bwMode="auto">
          <a:xfrm>
            <a:off x="3853141" y="2"/>
            <a:ext cx="2947723" cy="496729"/>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lvl1pPr algn="r">
              <a:defRPr sz="12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917575" y="744538"/>
            <a:ext cx="4967288" cy="3725862"/>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680244" y="4718925"/>
            <a:ext cx="5441950" cy="4470559"/>
          </a:xfrm>
          <a:prstGeom prst="rect">
            <a:avLst/>
          </a:prstGeom>
          <a:noFill/>
          <a:ln w="9525">
            <a:noFill/>
            <a:miter lim="800000"/>
            <a:headEnd/>
            <a:tailEnd/>
          </a:ln>
          <a:effectLst/>
        </p:spPr>
        <p:txBody>
          <a:bodyPr vert="horz" wrap="square" lIns="91066" tIns="45533" rIns="91066" bIns="4553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6"/>
          <p:cNvSpPr>
            <a:spLocks noGrp="1" noChangeArrowheads="1"/>
          </p:cNvSpPr>
          <p:nvPr>
            <p:ph type="ftr" sz="quarter" idx="4"/>
          </p:nvPr>
        </p:nvSpPr>
        <p:spPr bwMode="auto">
          <a:xfrm>
            <a:off x="1" y="9436123"/>
            <a:ext cx="2947723" cy="496729"/>
          </a:xfrm>
          <a:prstGeom prst="rect">
            <a:avLst/>
          </a:prstGeom>
          <a:noFill/>
          <a:ln w="9525">
            <a:noFill/>
            <a:miter lim="800000"/>
            <a:headEnd/>
            <a:tailEnd/>
          </a:ln>
          <a:effectLst/>
        </p:spPr>
        <p:txBody>
          <a:bodyPr vert="horz" wrap="square" lIns="91066" tIns="45533" rIns="91066" bIns="45533" numCol="1" anchor="b" anchorCtr="0" compatLnSpc="1">
            <a:prstTxWarp prst="textNoShape">
              <a:avLst/>
            </a:prstTxWarp>
          </a:bodyPr>
          <a:lstStyle>
            <a:lvl1pPr>
              <a:defRPr sz="1200"/>
            </a:lvl1pPr>
          </a:lstStyle>
          <a:p>
            <a:pPr>
              <a:defRPr/>
            </a:pPr>
            <a:endParaRPr lang="en-US"/>
          </a:p>
        </p:txBody>
      </p:sp>
      <p:sp>
        <p:nvSpPr>
          <p:cNvPr id="20487" name="Rectangle 7"/>
          <p:cNvSpPr>
            <a:spLocks noGrp="1" noChangeArrowheads="1"/>
          </p:cNvSpPr>
          <p:nvPr>
            <p:ph type="sldNum" sz="quarter" idx="5"/>
          </p:nvPr>
        </p:nvSpPr>
        <p:spPr bwMode="auto">
          <a:xfrm>
            <a:off x="3853141" y="9436123"/>
            <a:ext cx="2947723" cy="496729"/>
          </a:xfrm>
          <a:prstGeom prst="rect">
            <a:avLst/>
          </a:prstGeom>
          <a:noFill/>
          <a:ln w="9525">
            <a:noFill/>
            <a:miter lim="800000"/>
            <a:headEnd/>
            <a:tailEnd/>
          </a:ln>
          <a:effectLst/>
        </p:spPr>
        <p:txBody>
          <a:bodyPr vert="horz" wrap="square" lIns="91066" tIns="45533" rIns="91066" bIns="45533" numCol="1" anchor="b" anchorCtr="0" compatLnSpc="1">
            <a:prstTxWarp prst="textNoShape">
              <a:avLst/>
            </a:prstTxWarp>
          </a:bodyPr>
          <a:lstStyle>
            <a:lvl1pPr algn="r">
              <a:defRPr sz="1200"/>
            </a:lvl1pPr>
          </a:lstStyle>
          <a:p>
            <a:pPr>
              <a:defRPr/>
            </a:pPr>
            <a:fld id="{D3289F6A-C35D-4EF1-9CA8-160092092A3A}" type="slidenum">
              <a:rPr lang="en-US"/>
              <a:pPr>
                <a:defRPr/>
              </a:pPr>
              <a:t>‹#›</a:t>
            </a:fld>
            <a:endParaRPr lang="en-US"/>
          </a:p>
        </p:txBody>
      </p:sp>
    </p:spTree>
    <p:extLst>
      <p:ext uri="{BB962C8B-B14F-4D97-AF65-F5344CB8AC3E}">
        <p14:creationId xmlns:p14="http://schemas.microsoft.com/office/powerpoint/2010/main" val="27092459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29" name="Title 28"/>
          <p:cNvSpPr>
            <a:spLocks noGrp="1"/>
          </p:cNvSpPr>
          <p:nvPr>
            <p:ph type="ctrTitle"/>
          </p:nvPr>
        </p:nvSpPr>
        <p:spPr>
          <a:xfrm>
            <a:off x="381000" y="4853411"/>
            <a:ext cx="8458200" cy="1222375"/>
          </a:xfrm>
        </p:spPr>
        <p:txBody>
          <a:bodyPr anchor="t"/>
          <a:lstStyle/>
          <a:p>
            <a:r>
              <a:rPr lang="en-US" smtClean="0"/>
              <a:t>Click to edit Master title style</a:t>
            </a:r>
            <a:endParaRPr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5" name="Date Placeholder 15"/>
          <p:cNvSpPr>
            <a:spLocks noGrp="1"/>
          </p:cNvSpPr>
          <p:nvPr>
            <p:ph type="dt" sz="half" idx="10"/>
          </p:nvPr>
        </p:nvSpPr>
        <p:spPr/>
        <p:txBody>
          <a:bodyPr/>
          <a:lstStyle>
            <a:lvl1pPr>
              <a:defRPr/>
            </a:lvl1pPr>
          </a:lstStyle>
          <a:p>
            <a:pPr>
              <a:defRPr/>
            </a:pPr>
            <a:fld id="{4D3F3CD3-9FE1-4231-AEA4-8519512DF8EB}" type="datetimeFigureOut">
              <a:rPr lang="en-US"/>
              <a:pPr>
                <a:defRPr/>
              </a:pPr>
              <a:t>12/25/2015</a:t>
            </a:fld>
            <a:endParaRPr lang="en-US"/>
          </a:p>
        </p:txBody>
      </p:sp>
      <p:sp>
        <p:nvSpPr>
          <p:cNvPr id="6" name="Footer Placeholder 1"/>
          <p:cNvSpPr>
            <a:spLocks noGrp="1"/>
          </p:cNvSpPr>
          <p:nvPr>
            <p:ph type="ftr" sz="quarter" idx="11"/>
          </p:nvPr>
        </p:nvSpPr>
        <p:spPr/>
        <p:txBody>
          <a:bodyPr/>
          <a:lstStyle>
            <a:lvl1pPr>
              <a:defRPr/>
            </a:lvl1pPr>
          </a:lstStyle>
          <a:p>
            <a:pPr>
              <a:defRPr/>
            </a:pPr>
            <a:endParaRPr lang="en-US"/>
          </a:p>
        </p:txBody>
      </p:sp>
      <p:sp>
        <p:nvSpPr>
          <p:cNvPr id="7" name="Slide Number Placeholder 14"/>
          <p:cNvSpPr>
            <a:spLocks noGrp="1"/>
          </p:cNvSpPr>
          <p:nvPr>
            <p:ph type="sldNum" sz="quarter" idx="12"/>
          </p:nvPr>
        </p:nvSpPr>
        <p:spPr>
          <a:xfrm>
            <a:off x="8229600" y="6473825"/>
            <a:ext cx="758825" cy="247650"/>
          </a:xfrm>
        </p:spPr>
        <p:txBody>
          <a:bodyPr/>
          <a:lstStyle>
            <a:lvl1pPr>
              <a:defRPr/>
            </a:lvl1pPr>
          </a:lstStyle>
          <a:p>
            <a:pPr>
              <a:defRPr/>
            </a:pPr>
            <a:fld id="{4B3BB099-8B8F-414C-B378-E8A840B0AE4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0"/>
          <p:cNvSpPr>
            <a:spLocks noGrp="1"/>
          </p:cNvSpPr>
          <p:nvPr>
            <p:ph type="dt" sz="half" idx="10"/>
          </p:nvPr>
        </p:nvSpPr>
        <p:spPr/>
        <p:txBody>
          <a:bodyPr/>
          <a:lstStyle>
            <a:lvl1pPr>
              <a:defRPr/>
            </a:lvl1pPr>
          </a:lstStyle>
          <a:p>
            <a:pPr>
              <a:defRPr/>
            </a:pPr>
            <a:fld id="{4AB32840-29D7-486C-98B3-EE6D3C807CE6}" type="datetimeFigureOut">
              <a:rPr lang="en-US"/>
              <a:pPr>
                <a:defRPr/>
              </a:pPr>
              <a:t>12/25/2015</a:t>
            </a:fld>
            <a:endParaRPr lang="en-US" dirty="0"/>
          </a:p>
        </p:txBody>
      </p:sp>
      <p:sp>
        <p:nvSpPr>
          <p:cNvPr id="5" name="Footer Placeholder 27"/>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EF149AEF-E017-40E5-B615-25C8DC99C3E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BDD2F6E-407E-43BB-8BD8-B5C2D52FF1FE}" type="datetimeFigureOut">
              <a:rPr lang="en-US"/>
              <a:pPr>
                <a:defRPr/>
              </a:pPr>
              <a:t>12/25/2015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A10069-CDA4-47B4-90AE-D90E6383D12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a:xfrm>
            <a:off x="457200" y="6251575"/>
            <a:ext cx="2133600" cy="476250"/>
          </a:xfrm>
        </p:spPr>
        <p:txBody>
          <a:bodyPr/>
          <a:lstStyle>
            <a:lvl1pPr>
              <a:defRPr/>
            </a:lvl1pPr>
          </a:lstStyle>
          <a:p>
            <a:endParaRPr lang="en-US"/>
          </a:p>
        </p:txBody>
      </p:sp>
      <p:sp>
        <p:nvSpPr>
          <p:cNvPr id="8" name="Slide Number Placeholder 7"/>
          <p:cNvSpPr>
            <a:spLocks noGrp="1"/>
          </p:cNvSpPr>
          <p:nvPr>
            <p:ph type="sldNum" sz="quarter" idx="11"/>
          </p:nvPr>
        </p:nvSpPr>
        <p:spPr>
          <a:xfrm>
            <a:off x="6553200" y="6248400"/>
            <a:ext cx="2133600" cy="476250"/>
          </a:xfrm>
        </p:spPr>
        <p:txBody>
          <a:bodyPr/>
          <a:lstStyle>
            <a:lvl1pPr>
              <a:defRPr/>
            </a:lvl1pPr>
          </a:lstStyle>
          <a:p>
            <a:fld id="{C289BC4E-3517-4075-B609-49B804A6EBBE}" type="slidenum">
              <a:rPr lang="en-US"/>
              <a:pPr/>
              <a:t>‹#›</a:t>
            </a:fld>
            <a:endParaRPr lang="en-US"/>
          </a:p>
        </p:txBody>
      </p:sp>
      <p:sp>
        <p:nvSpPr>
          <p:cNvPr id="9" name="Footer Placeholder 8"/>
          <p:cNvSpPr>
            <a:spLocks noGrp="1"/>
          </p:cNvSpPr>
          <p:nvPr>
            <p:ph type="ftr" sz="quarter" idx="12"/>
          </p:nvPr>
        </p:nvSpPr>
        <p:spPr>
          <a:xfrm>
            <a:off x="3124200" y="6248400"/>
            <a:ext cx="2895600" cy="476250"/>
          </a:xfrm>
        </p:spPr>
        <p:txBody>
          <a:bodyPr/>
          <a:lstStyle>
            <a:lvl1pPr>
              <a:defRPr/>
            </a:lvl1pPr>
          </a:lstStyle>
          <a:p>
            <a:endParaRPr lang="en-US"/>
          </a:p>
        </p:txBody>
      </p:sp>
    </p:spTree>
    <p:extLst>
      <p:ext uri="{BB962C8B-B14F-4D97-AF65-F5344CB8AC3E}">
        <p14:creationId xmlns:p14="http://schemas.microsoft.com/office/powerpoint/2010/main" val="2750131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a:p>
        </p:txBody>
      </p:sp>
      <p:sp>
        <p:nvSpPr>
          <p:cNvPr id="27" name="Content Placeholder 26"/>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4"/>
          <p:cNvSpPr>
            <a:spLocks noGrp="1"/>
          </p:cNvSpPr>
          <p:nvPr>
            <p:ph type="dt" sz="half" idx="10"/>
          </p:nvPr>
        </p:nvSpPr>
        <p:spPr/>
        <p:txBody>
          <a:bodyPr/>
          <a:lstStyle>
            <a:lvl1pPr>
              <a:defRPr/>
            </a:lvl1pPr>
          </a:lstStyle>
          <a:p>
            <a:pPr>
              <a:defRPr/>
            </a:pPr>
            <a:fld id="{9D3C8B7C-45D3-4E91-8F26-6C14C994F751}" type="datetimeFigureOut">
              <a:rPr lang="en-US"/>
              <a:pPr>
                <a:defRPr/>
              </a:pPr>
              <a:t>12/25/2015</a:t>
            </a:fld>
            <a:endParaRPr lang="en-US"/>
          </a:p>
        </p:txBody>
      </p:sp>
      <p:sp>
        <p:nvSpPr>
          <p:cNvPr id="5" name="Footer Placeholder 18"/>
          <p:cNvSpPr>
            <a:spLocks noGrp="1"/>
          </p:cNvSpPr>
          <p:nvPr>
            <p:ph type="ftr" sz="quarter" idx="11"/>
          </p:nvPr>
        </p:nvSpPr>
        <p:spPr>
          <a:xfrm>
            <a:off x="3581400" y="76200"/>
            <a:ext cx="2895600" cy="288925"/>
          </a:xfrm>
        </p:spPr>
        <p:txBody>
          <a:bodyPr/>
          <a:lstStyle>
            <a:lvl1pPr>
              <a:defRPr/>
            </a:lvl1pPr>
          </a:lstStyle>
          <a:p>
            <a:pPr>
              <a:defRPr/>
            </a:pPr>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pPr>
              <a:defRPr/>
            </a:pPr>
            <a:fld id="{BCABE2E5-E8FA-45B2-A7FF-A03AF03CF04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lang="en-US" smtClean="0"/>
              <a:t>Click to edit Master title style</a:t>
            </a:r>
            <a:endParaRPr lang="en-US"/>
          </a:p>
        </p:txBody>
      </p:sp>
      <p:sp>
        <p:nvSpPr>
          <p:cNvPr id="5" name="Date Placeholder 18"/>
          <p:cNvSpPr>
            <a:spLocks noGrp="1"/>
          </p:cNvSpPr>
          <p:nvPr>
            <p:ph type="dt" sz="half" idx="10"/>
          </p:nvPr>
        </p:nvSpPr>
        <p:spPr/>
        <p:txBody>
          <a:bodyPr/>
          <a:lstStyle>
            <a:lvl1pPr>
              <a:defRPr/>
            </a:lvl1pPr>
          </a:lstStyle>
          <a:p>
            <a:pPr>
              <a:defRPr/>
            </a:pPr>
            <a:fld id="{9D360A07-52EB-4E3D-ADBD-5A135514B418}" type="datetimeFigureOut">
              <a:rPr lang="en-US"/>
              <a:pPr>
                <a:defRPr/>
              </a:pPr>
              <a:t>12/25/2015</a:t>
            </a:fld>
            <a:endParaRPr lang="en-US"/>
          </a:p>
        </p:txBody>
      </p:sp>
      <p:sp>
        <p:nvSpPr>
          <p:cNvPr id="7" name="Footer Placeholder 10"/>
          <p:cNvSpPr>
            <a:spLocks noGrp="1"/>
          </p:cNvSpPr>
          <p:nvPr>
            <p:ph type="ftr" sz="quarter" idx="11"/>
          </p:nvPr>
        </p:nvSpPr>
        <p:spPr/>
        <p:txBody>
          <a:bodyPr/>
          <a:lstStyle>
            <a:lvl1pPr>
              <a:defRPr/>
            </a:lvl1pPr>
          </a:lstStyle>
          <a:p>
            <a:pPr>
              <a:defRPr/>
            </a:pPr>
            <a:endParaRPr lang="en-US"/>
          </a:p>
        </p:txBody>
      </p:sp>
      <p:sp>
        <p:nvSpPr>
          <p:cNvPr id="9" name="Slide Number Placeholder 15"/>
          <p:cNvSpPr>
            <a:spLocks noGrp="1"/>
          </p:cNvSpPr>
          <p:nvPr>
            <p:ph type="sldNum" sz="quarter" idx="12"/>
          </p:nvPr>
        </p:nvSpPr>
        <p:spPr/>
        <p:txBody>
          <a:bodyPr/>
          <a:lstStyle>
            <a:lvl1pPr>
              <a:defRPr/>
            </a:lvl1pPr>
          </a:lstStyle>
          <a:p>
            <a:pPr>
              <a:defRPr/>
            </a:pPr>
            <a:fld id="{BF9F275C-740B-4434-A33E-4DDFC2134512}"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0"/>
          <p:cNvSpPr>
            <a:spLocks noGrp="1"/>
          </p:cNvSpPr>
          <p:nvPr>
            <p:ph type="dt" sz="half" idx="10"/>
          </p:nvPr>
        </p:nvSpPr>
        <p:spPr/>
        <p:txBody>
          <a:bodyPr/>
          <a:lstStyle>
            <a:lvl1pPr>
              <a:defRPr/>
            </a:lvl1pPr>
          </a:lstStyle>
          <a:p>
            <a:pPr>
              <a:defRPr/>
            </a:pPr>
            <a:fld id="{DCBAEF1B-B12A-4FAE-B4FC-826B6A5E35D5}" type="datetimeFigureOut">
              <a:rPr lang="en-US"/>
              <a:pPr>
                <a:defRPr/>
              </a:pPr>
              <a:t>12/25/2015</a:t>
            </a:fld>
            <a:endParaRPr lang="en-US" dirty="0"/>
          </a:p>
        </p:txBody>
      </p:sp>
      <p:sp>
        <p:nvSpPr>
          <p:cNvPr id="6" name="Footer Placeholder 27"/>
          <p:cNvSpPr>
            <a:spLocks noGrp="1"/>
          </p:cNvSpPr>
          <p:nvPr>
            <p:ph type="ftr" sz="quarter" idx="11"/>
          </p:nvPr>
        </p:nvSpPr>
        <p:spPr/>
        <p:txBody>
          <a:bodyPr/>
          <a:lstStyle>
            <a:lvl1pPr>
              <a:defRPr/>
            </a:lvl1pPr>
          </a:lstStyle>
          <a:p>
            <a:pPr>
              <a:defRPr/>
            </a:pPr>
            <a:endParaRPr lang="en-US"/>
          </a:p>
        </p:txBody>
      </p:sp>
      <p:sp>
        <p:nvSpPr>
          <p:cNvPr id="7" name="Slide Number Placeholder 4"/>
          <p:cNvSpPr>
            <a:spLocks noGrp="1"/>
          </p:cNvSpPr>
          <p:nvPr>
            <p:ph type="sldNum" sz="quarter" idx="12"/>
          </p:nvPr>
        </p:nvSpPr>
        <p:spPr/>
        <p:txBody>
          <a:bodyPr/>
          <a:lstStyle>
            <a:lvl1pPr>
              <a:defRPr/>
            </a:lvl1pPr>
          </a:lstStyle>
          <a:p>
            <a:pPr>
              <a:defRPr/>
            </a:pPr>
            <a:fld id="{4737FB96-A2FE-4865-831C-9E64EF51905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29" name="Title 28"/>
          <p:cNvSpPr>
            <a:spLocks noGrp="1"/>
          </p:cNvSpPr>
          <p:nvPr>
            <p:ph type="title"/>
          </p:nvPr>
        </p:nvSpPr>
        <p:spPr>
          <a:xfrm>
            <a:off x="304800" y="5410200"/>
            <a:ext cx="8610600" cy="882650"/>
          </a:xfrm>
        </p:spPr>
        <p:txBody>
          <a:bodyPr/>
          <a:lstStyle>
            <a:lvl1pPr>
              <a:defRPr/>
            </a:lvl1pPr>
          </a:lstStyle>
          <a:p>
            <a:r>
              <a:rPr lang="en-US" smtClean="0"/>
              <a:t>Click to edit Master title style</a:t>
            </a:r>
            <a:endParaRPr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9"/>
          <p:cNvSpPr>
            <a:spLocks noGrp="1"/>
          </p:cNvSpPr>
          <p:nvPr>
            <p:ph type="dt" sz="half" idx="10"/>
          </p:nvPr>
        </p:nvSpPr>
        <p:spPr/>
        <p:txBody>
          <a:bodyPr/>
          <a:lstStyle>
            <a:lvl1pPr>
              <a:defRPr/>
            </a:lvl1pPr>
          </a:lstStyle>
          <a:p>
            <a:pPr>
              <a:defRPr/>
            </a:pPr>
            <a:fld id="{D32914FD-36BC-4EA4-B071-C664D09AB7EF}" type="datetimeFigureOut">
              <a:rPr lang="en-US"/>
              <a:pPr>
                <a:defRPr/>
              </a:pPr>
              <a:t>12/25/2015</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a:xfrm>
            <a:off x="8229600" y="6477000"/>
            <a:ext cx="762000" cy="247650"/>
          </a:xfrm>
        </p:spPr>
        <p:txBody>
          <a:bodyPr/>
          <a:lstStyle>
            <a:lvl1pPr>
              <a:defRPr/>
            </a:lvl1pPr>
          </a:lstStyle>
          <a:p>
            <a:pPr>
              <a:defRPr/>
            </a:pPr>
            <a:fld id="{8E538D65-EE43-457B-A60A-F86469B91A6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3" name="Date Placeholder 10"/>
          <p:cNvSpPr>
            <a:spLocks noGrp="1"/>
          </p:cNvSpPr>
          <p:nvPr>
            <p:ph type="dt" sz="half" idx="10"/>
          </p:nvPr>
        </p:nvSpPr>
        <p:spPr/>
        <p:txBody>
          <a:bodyPr/>
          <a:lstStyle>
            <a:lvl1pPr>
              <a:defRPr/>
            </a:lvl1pPr>
          </a:lstStyle>
          <a:p>
            <a:pPr>
              <a:defRPr/>
            </a:pPr>
            <a:fld id="{B4EE487F-016C-49F1-B7B4-587A7492510D}" type="datetimeFigureOut">
              <a:rPr lang="en-US"/>
              <a:pPr>
                <a:defRPr/>
              </a:pPr>
              <a:t>12/25/2015</a:t>
            </a:fld>
            <a:endParaRPr lang="en-US" dirty="0"/>
          </a:p>
        </p:txBody>
      </p:sp>
      <p:sp>
        <p:nvSpPr>
          <p:cNvPr id="4" name="Footer Placeholder 27"/>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97A61153-5F7F-4828-9575-5F70569A90A3}"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lvl1pPr>
          </a:lstStyle>
          <a:p>
            <a:pPr>
              <a:defRPr/>
            </a:pPr>
            <a:fld id="{AB1718EA-7902-441C-8207-E8CE0BF2C090}" type="datetimeFigureOut">
              <a:rPr lang="en-US"/>
              <a:pPr>
                <a:defRPr/>
              </a:pPr>
              <a:t>12/25/2015</a:t>
            </a:fld>
            <a:endParaRPr lang="en-US"/>
          </a:p>
        </p:txBody>
      </p:sp>
      <p:sp>
        <p:nvSpPr>
          <p:cNvPr id="3" name="Footer Placeholder 23"/>
          <p:cNvSpPr>
            <a:spLocks noGrp="1"/>
          </p:cNvSpPr>
          <p:nvPr>
            <p:ph type="ftr" sz="quarter" idx="11"/>
          </p:nvPr>
        </p:nvSpPr>
        <p:spPr/>
        <p:txBody>
          <a:bodyPr/>
          <a:lstStyle>
            <a:lvl1pPr>
              <a:defRPr/>
            </a:lvl1pPr>
          </a:lstStyle>
          <a:p>
            <a:pPr>
              <a:defRPr/>
            </a:pPr>
            <a:endParaRPr lang="en-US"/>
          </a:p>
        </p:txBody>
      </p:sp>
      <p:sp>
        <p:nvSpPr>
          <p:cNvPr id="4" name="Slide Number Placeholder 6"/>
          <p:cNvSpPr>
            <a:spLocks noGrp="1"/>
          </p:cNvSpPr>
          <p:nvPr>
            <p:ph type="sldNum" sz="quarter" idx="12"/>
          </p:nvPr>
        </p:nvSpPr>
        <p:spPr/>
        <p:txBody>
          <a:bodyPr/>
          <a:lstStyle>
            <a:lvl1pPr>
              <a:defRPr/>
            </a:lvl1pPr>
          </a:lstStyle>
          <a:p>
            <a:pPr>
              <a:defRPr/>
            </a:pPr>
            <a:fld id="{ED37F1A2-5BF1-458F-912B-846C8C79779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12" name="Title 11"/>
          <p:cNvSpPr>
            <a:spLocks noGrp="1"/>
          </p:cNvSpPr>
          <p:nvPr>
            <p:ph type="title"/>
          </p:nvPr>
        </p:nvSpPr>
        <p:spPr>
          <a:xfrm>
            <a:off x="457200" y="5486400"/>
            <a:ext cx="8458200" cy="520700"/>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24"/>
          <p:cNvSpPr>
            <a:spLocks noGrp="1"/>
          </p:cNvSpPr>
          <p:nvPr>
            <p:ph type="dt" sz="half" idx="10"/>
          </p:nvPr>
        </p:nvSpPr>
        <p:spPr/>
        <p:txBody>
          <a:bodyPr/>
          <a:lstStyle>
            <a:lvl1pPr>
              <a:defRPr/>
            </a:lvl1pPr>
          </a:lstStyle>
          <a:p>
            <a:pPr>
              <a:defRPr/>
            </a:pPr>
            <a:fld id="{46C856F7-5340-416B-9CDA-70573A4CE5BB}" type="datetimeFigureOut">
              <a:rPr lang="en-US"/>
              <a:pPr>
                <a:defRPr/>
              </a:pPr>
              <a:t>12/25/2015</a:t>
            </a:fld>
            <a:endParaRPr lang="en-US"/>
          </a:p>
        </p:txBody>
      </p:sp>
      <p:sp>
        <p:nvSpPr>
          <p:cNvPr id="7" name="Footer Placeholder 28"/>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61463EEA-A473-4822-8A97-29E03377298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17" name="Title 16"/>
          <p:cNvSpPr>
            <a:spLocks noGrp="1"/>
          </p:cNvSpPr>
          <p:nvPr>
            <p:ph type="title"/>
          </p:nvPr>
        </p:nvSpPr>
        <p:spPr>
          <a:xfrm>
            <a:off x="381000" y="4993760"/>
            <a:ext cx="5867400" cy="522288"/>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5" name="Date Placeholder 6"/>
          <p:cNvSpPr>
            <a:spLocks noGrp="1"/>
          </p:cNvSpPr>
          <p:nvPr>
            <p:ph type="dt" sz="half" idx="10"/>
          </p:nvPr>
        </p:nvSpPr>
        <p:spPr/>
        <p:txBody>
          <a:bodyPr/>
          <a:lstStyle>
            <a:lvl1pPr>
              <a:defRPr/>
            </a:lvl1pPr>
          </a:lstStyle>
          <a:p>
            <a:pPr>
              <a:defRPr/>
            </a:pPr>
            <a:fld id="{FF7F2436-FD9A-4AAE-8801-E5B03D3C4398}" type="datetimeFigureOut">
              <a:rPr lang="en-US"/>
              <a:pPr>
                <a:defRPr/>
              </a:pPr>
              <a:t>12/25/2015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30"/>
          <p:cNvSpPr>
            <a:spLocks noGrp="1"/>
          </p:cNvSpPr>
          <p:nvPr>
            <p:ph type="sldNum" sz="quarter" idx="12"/>
          </p:nvPr>
        </p:nvSpPr>
        <p:spPr/>
        <p:txBody>
          <a:bodyPr/>
          <a:lstStyle>
            <a:lvl1pPr>
              <a:defRPr/>
            </a:lvl1pPr>
          </a:lstStyle>
          <a:p>
            <a:pPr>
              <a:defRPr/>
            </a:pPr>
            <a:fld id="{B6AC0416-0252-4C65-AA9E-26BA045B7A0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6149" name="Text Placeholder 7"/>
          <p:cNvSpPr>
            <a:spLocks noGrp="1"/>
          </p:cNvSpPr>
          <p:nvPr>
            <p:ph type="body" idx="1"/>
          </p:nvPr>
        </p:nvSpPr>
        <p:spPr bwMode="auto">
          <a:xfrm>
            <a:off x="304800" y="1554163"/>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pPr>
              <a:defRPr/>
            </a:pPr>
            <a:fld id="{14065F8E-DC9B-4973-95FF-DF95C2C05E28}" type="datetimeFigureOut">
              <a:rPr lang="en-US"/>
              <a:pPr>
                <a:defRPr/>
              </a:pPr>
              <a:t>12/25/2015</a:t>
            </a:fld>
            <a:endParaRPr lang="en-US" dirty="0"/>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pPr>
              <a:defRPr/>
            </a:pPr>
            <a:fld id="{024ED2D2-1147-435A-A408-7060ABE9E022}" type="slidenum">
              <a:rPr lang="en-US"/>
              <a:pPr>
                <a:defRPr/>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lang="en-US" smtClean="0"/>
              <a:t>Click to edit Master title style</a:t>
            </a:r>
            <a:endParaRPr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699" r:id="rId4"/>
    <p:sldLayoutId id="2147483705" r:id="rId5"/>
    <p:sldLayoutId id="2147483700" r:id="rId6"/>
    <p:sldLayoutId id="2147483706" r:id="rId7"/>
    <p:sldLayoutId id="2147483707" r:id="rId8"/>
    <p:sldLayoutId id="2147483708" r:id="rId9"/>
    <p:sldLayoutId id="2147483701" r:id="rId10"/>
    <p:sldLayoutId id="2147483709" r:id="rId11"/>
    <p:sldLayoutId id="2147483710" r:id="rId12"/>
  </p:sldLayoutIdLst>
  <p:hf hdr="0" ftr="0" dt="0"/>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54176" cy="4083056"/>
          </a:xfrm>
        </p:spPr>
        <p:txBody>
          <a:bodyPr>
            <a:noAutofit/>
          </a:bodyPr>
          <a:lstStyle/>
          <a:p>
            <a:r>
              <a:rPr lang="en-AU" sz="13800" dirty="0" smtClean="0"/>
              <a:t>GRAVITY</a:t>
            </a:r>
            <a:endParaRPr lang="en-US" sz="13800" dirty="0"/>
          </a:p>
        </p:txBody>
      </p:sp>
      <p:sp>
        <p:nvSpPr>
          <p:cNvPr id="3" name="Content Placeholder 2"/>
          <p:cNvSpPr>
            <a:spLocks noGrp="1"/>
          </p:cNvSpPr>
          <p:nvPr>
            <p:ph idx="1"/>
          </p:nvPr>
        </p:nvSpPr>
        <p:spPr>
          <a:xfrm>
            <a:off x="1428728" y="5072074"/>
            <a:ext cx="7498080" cy="1462078"/>
          </a:xfrm>
        </p:spPr>
        <p:txBody>
          <a:bodyPr>
            <a:normAutofit/>
          </a:bodyPr>
          <a:lstStyle/>
          <a:p>
            <a:pPr>
              <a:buNone/>
            </a:pPr>
            <a:r>
              <a:rPr lang="en-AU" sz="3200" b="1" dirty="0" smtClean="0">
                <a:latin typeface="+mj-lt"/>
              </a:rPr>
              <a:t>Year 12</a:t>
            </a:r>
            <a:endParaRPr lang="en-US" sz="3200" b="1" dirty="0">
              <a:latin typeface="+mj-lt"/>
            </a:endParaRPr>
          </a:p>
        </p:txBody>
      </p:sp>
    </p:spTree>
    <p:extLst>
      <p:ext uri="{BB962C8B-B14F-4D97-AF65-F5344CB8AC3E}">
        <p14:creationId xmlns:p14="http://schemas.microsoft.com/office/powerpoint/2010/main" val="32085708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47" name="Group 63"/>
          <p:cNvGraphicFramePr>
            <a:graphicFrameLocks noGrp="1"/>
          </p:cNvGraphicFramePr>
          <p:nvPr>
            <p:extLst>
              <p:ext uri="{D42A27DB-BD31-4B8C-83A1-F6EECF244321}">
                <p14:modId xmlns:p14="http://schemas.microsoft.com/office/powerpoint/2010/main" val="9843146"/>
              </p:ext>
            </p:extLst>
          </p:nvPr>
        </p:nvGraphicFramePr>
        <p:xfrm>
          <a:off x="0" y="1119961"/>
          <a:ext cx="2555875" cy="4512172"/>
        </p:xfrm>
        <a:graphic>
          <a:graphicData uri="http://schemas.openxmlformats.org/drawingml/2006/table">
            <a:tbl>
              <a:tblPr/>
              <a:tblGrid>
                <a:gridCol w="1385888"/>
                <a:gridCol w="1169987"/>
              </a:tblGrid>
              <a:tr h="73453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Distance</a:t>
                      </a:r>
                    </a:p>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(km)</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cap="fla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Force (N)</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cap="fla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9.7827</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rPr>
                        <a:t>9.4831</a:t>
                      </a: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500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8.4125</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kumimoji="0" lang="en-US" sz="1800" b="1" i="0" u="none" strike="noStrike" cap="none" normalizeH="0" baseline="0" dirty="0" smtClean="0">
                          <a:ln>
                            <a:noFill/>
                          </a:ln>
                          <a:solidFill>
                            <a:schemeClr val="accent6">
                              <a:lumMod val="50000"/>
                            </a:schemeClr>
                          </a:solidFill>
                          <a:effectLst/>
                          <a:latin typeface="Arial" charset="0"/>
                          <a:cs typeface="Arial" charset="0"/>
                        </a:rPr>
                        <a:t>7.3111</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2500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defRPr/>
                      </a:pPr>
                      <a:r>
                        <a:rPr kumimoji="0" lang="en-US" sz="1800" b="1" i="0" u="none" strike="noStrike" cap="none" normalizeH="0" baseline="0" dirty="0" smtClean="0">
                          <a:ln>
                            <a:noFill/>
                          </a:ln>
                          <a:solidFill>
                            <a:schemeClr val="accent6">
                              <a:lumMod val="50000"/>
                            </a:schemeClr>
                          </a:solidFill>
                          <a:effectLst/>
                          <a:latin typeface="Arial" charset="0"/>
                          <a:cs typeface="Arial" charset="0"/>
                        </a:rPr>
                        <a:t>5.0498</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5000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3.0748</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10000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1.4841</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25000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0.4044</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a:noFill/>
                    </a:lnB>
                    <a:lnTlToBr>
                      <a:noFill/>
                    </a:lnTlToBr>
                    <a:lnBlToTr>
                      <a:noFill/>
                    </a:lnBlToTr>
                    <a:solidFill>
                      <a:schemeClr val="bg2">
                        <a:lumMod val="90000"/>
                        <a:alpha val="60000"/>
                      </a:schemeClr>
                    </a:solidFill>
                  </a:tcPr>
                </a:tc>
              </a:tr>
              <a:tr h="41973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50000</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cap="flat">
                      <a:noFill/>
                    </a:lnL>
                    <a:lnR>
                      <a:noFill/>
                    </a:lnR>
                    <a:lnT>
                      <a:noFill/>
                    </a:lnT>
                    <a:lnB cap="flat">
                      <a:noFill/>
                    </a:lnB>
                    <a:lnTlToBr>
                      <a:noFill/>
                    </a:lnTlToBr>
                    <a:lnBlToTr>
                      <a:noFill/>
                    </a:lnBlToTr>
                    <a:solidFill>
                      <a:schemeClr val="bg2">
                        <a:lumMod val="90000"/>
                        <a:alpha val="60000"/>
                      </a:schemeClr>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6">
                              <a:lumMod val="50000"/>
                            </a:schemeClr>
                          </a:solidFill>
                          <a:effectLst/>
                          <a:latin typeface="Arial" charset="0"/>
                          <a:cs typeface="Arial" charset="0"/>
                        </a:rPr>
                        <a:t>0.1253</a:t>
                      </a:r>
                      <a:endParaRPr kumimoji="0" lang="en-US" sz="1800" b="1" i="0" u="none" strike="noStrike" cap="none" normalizeH="0" baseline="0" dirty="0" smtClean="0">
                        <a:ln>
                          <a:noFill/>
                        </a:ln>
                        <a:solidFill>
                          <a:schemeClr val="accent6">
                            <a:lumMod val="50000"/>
                          </a:schemeClr>
                        </a:solidFill>
                        <a:effectLst/>
                        <a:latin typeface="Arial" charset="0"/>
                      </a:endParaRPr>
                    </a:p>
                  </a:txBody>
                  <a:tcPr anchor="b" horzOverflow="overflow">
                    <a:lnL>
                      <a:noFill/>
                    </a:lnL>
                    <a:lnR cap="flat">
                      <a:noFill/>
                    </a:lnR>
                    <a:lnT>
                      <a:noFill/>
                    </a:lnT>
                    <a:lnB cap="flat">
                      <a:noFill/>
                    </a:lnB>
                    <a:lnTlToBr>
                      <a:noFill/>
                    </a:lnTlToBr>
                    <a:lnBlToTr>
                      <a:noFill/>
                    </a:lnBlToTr>
                    <a:solidFill>
                      <a:schemeClr val="bg2">
                        <a:lumMod val="90000"/>
                        <a:alpha val="60000"/>
                      </a:schemeClr>
                    </a:solidFill>
                  </a:tcPr>
                </a:tc>
              </a:tr>
            </a:tbl>
          </a:graphicData>
        </a:graphic>
      </p:graphicFrame>
      <p:sp>
        <p:nvSpPr>
          <p:cNvPr id="10" name="Title 1"/>
          <p:cNvSpPr txBox="1">
            <a:spLocks/>
          </p:cNvSpPr>
          <p:nvPr/>
        </p:nvSpPr>
        <p:spPr>
          <a:xfrm>
            <a:off x="0" y="281765"/>
            <a:ext cx="9144000" cy="838200"/>
          </a:xfrm>
          <a:prstGeom prst="rect">
            <a:avLst/>
          </a:prstGeom>
        </p:spPr>
        <p:txBody>
          <a:bodyP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Newton’s INVERSE SQUARE LAW</a:t>
            </a:r>
            <a:endParaRPr lang="en-AU" dirty="0"/>
          </a:p>
        </p:txBody>
      </p:sp>
      <p:graphicFrame>
        <p:nvGraphicFramePr>
          <p:cNvPr id="8" name="Chart 7"/>
          <p:cNvGraphicFramePr>
            <a:graphicFrameLocks/>
          </p:cNvGraphicFramePr>
          <p:nvPr>
            <p:extLst>
              <p:ext uri="{D42A27DB-BD31-4B8C-83A1-F6EECF244321}">
                <p14:modId xmlns:p14="http://schemas.microsoft.com/office/powerpoint/2010/main" val="3771227962"/>
              </p:ext>
            </p:extLst>
          </p:nvPr>
        </p:nvGraphicFramePr>
        <p:xfrm>
          <a:off x="2555874" y="1125630"/>
          <a:ext cx="6480621" cy="4245645"/>
        </p:xfrm>
        <a:graphic>
          <a:graphicData uri="http://schemas.openxmlformats.org/drawingml/2006/chart">
            <c:chart xmlns:c="http://schemas.openxmlformats.org/drawingml/2006/chart" xmlns:r="http://schemas.openxmlformats.org/officeDocument/2006/relationships" r:id="rId2"/>
          </a:graphicData>
        </a:graphic>
      </p:graphicFrame>
      <p:grpSp>
        <p:nvGrpSpPr>
          <p:cNvPr id="5148" name="Group 67"/>
          <p:cNvGrpSpPr>
            <a:grpSpLocks/>
          </p:cNvGrpSpPr>
          <p:nvPr/>
        </p:nvGrpSpPr>
        <p:grpSpPr bwMode="auto">
          <a:xfrm>
            <a:off x="3203575" y="4652965"/>
            <a:ext cx="5688012" cy="2205039"/>
            <a:chOff x="2018" y="2931"/>
            <a:chExt cx="3583" cy="1389"/>
          </a:xfrm>
        </p:grpSpPr>
        <p:sp>
          <p:nvSpPr>
            <p:cNvPr id="5149" name="Text Box 65"/>
            <p:cNvSpPr txBox="1">
              <a:spLocks noChangeArrowheads="1"/>
            </p:cNvSpPr>
            <p:nvPr/>
          </p:nvSpPr>
          <p:spPr bwMode="auto">
            <a:xfrm>
              <a:off x="2018" y="3564"/>
              <a:ext cx="3583" cy="756"/>
            </a:xfrm>
            <a:prstGeom prst="rect">
              <a:avLst/>
            </a:prstGeom>
            <a:solidFill>
              <a:schemeClr val="bg2">
                <a:lumMod val="90000"/>
                <a:alpha val="60000"/>
              </a:schemeClr>
            </a:solidFill>
            <a:ln w="9525">
              <a:noFill/>
              <a:miter lim="800000"/>
              <a:headEnd/>
              <a:tailEnd/>
            </a:ln>
          </p:spPr>
          <p:txBody>
            <a:bodyPr wrap="square">
              <a:spAutoFit/>
            </a:bodyPr>
            <a:lstStyle/>
            <a:p>
              <a:pPr algn="ctr"/>
              <a:r>
                <a:rPr lang="en-US" sz="2400" b="1" dirty="0">
                  <a:solidFill>
                    <a:schemeClr val="accent6">
                      <a:lumMod val="50000"/>
                    </a:schemeClr>
                  </a:solidFill>
                  <a:latin typeface="Arial" panose="020B0604020202020204" pitchFamily="34" charset="0"/>
                  <a:cs typeface="Arial" panose="020B0604020202020204" pitchFamily="34" charset="0"/>
                </a:rPr>
                <a:t>Force never  reaches </a:t>
              </a:r>
              <a:r>
                <a:rPr lang="en-US" sz="2400" b="1" dirty="0" smtClean="0">
                  <a:solidFill>
                    <a:schemeClr val="accent6">
                      <a:lumMod val="50000"/>
                    </a:schemeClr>
                  </a:solidFill>
                  <a:latin typeface="Arial" panose="020B0604020202020204" pitchFamily="34" charset="0"/>
                  <a:cs typeface="Arial" panose="020B0604020202020204" pitchFamily="34" charset="0"/>
                </a:rPr>
                <a:t>zero when one object is apply a force on the other (ignoring all other masses).</a:t>
              </a:r>
              <a:endParaRPr lang="en-US" sz="2400" b="1" dirty="0">
                <a:solidFill>
                  <a:schemeClr val="accent6">
                    <a:lumMod val="50000"/>
                  </a:schemeClr>
                </a:solidFill>
                <a:latin typeface="Arial" panose="020B0604020202020204" pitchFamily="34" charset="0"/>
                <a:cs typeface="Arial" panose="020B0604020202020204" pitchFamily="34" charset="0"/>
              </a:endParaRPr>
            </a:p>
          </p:txBody>
        </p:sp>
        <p:sp>
          <p:nvSpPr>
            <p:cNvPr id="5150" name="Line 66"/>
            <p:cNvSpPr>
              <a:spLocks noChangeShapeType="1"/>
            </p:cNvSpPr>
            <p:nvPr/>
          </p:nvSpPr>
          <p:spPr bwMode="auto">
            <a:xfrm flipV="1">
              <a:off x="4967" y="2931"/>
              <a:ext cx="181" cy="633"/>
            </a:xfrm>
            <a:prstGeom prst="line">
              <a:avLst/>
            </a:prstGeom>
            <a:noFill/>
            <a:ln w="57150">
              <a:solidFill>
                <a:srgbClr val="0000CC"/>
              </a:solidFill>
              <a:round/>
              <a:headEnd/>
              <a:tailEnd type="triangle" w="med" len="med"/>
            </a:ln>
          </p:spPr>
          <p:txBody>
            <a:bodyPr/>
            <a:lstStyle/>
            <a:p>
              <a:endParaRPr lang="en-AU"/>
            </a:p>
          </p:txBody>
        </p:sp>
      </p:grpSp>
    </p:spTree>
    <p:extLst>
      <p:ext uri="{BB962C8B-B14F-4D97-AF65-F5344CB8AC3E}">
        <p14:creationId xmlns:p14="http://schemas.microsoft.com/office/powerpoint/2010/main" val="9763531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ChangeArrowheads="1"/>
          </p:cNvSpPr>
          <p:nvPr/>
        </p:nvSpPr>
        <p:spPr bwMode="auto">
          <a:xfrm>
            <a:off x="1043608" y="1125538"/>
            <a:ext cx="6912942" cy="892552"/>
          </a:xfrm>
          <a:prstGeom prst="rect">
            <a:avLst/>
          </a:prstGeom>
          <a:solidFill>
            <a:schemeClr val="bg2">
              <a:lumMod val="90000"/>
              <a:alpha val="60000"/>
            </a:schemeClr>
          </a:solidFill>
          <a:ln w="9525">
            <a:solidFill>
              <a:srgbClr val="339933"/>
            </a:solidFill>
            <a:miter lim="800000"/>
            <a:headEnd/>
            <a:tailEnd/>
          </a:ln>
        </p:spPr>
        <p:txBody>
          <a:bodyPr wrap="square">
            <a:spAutoFit/>
          </a:bodyPr>
          <a:lstStyle/>
          <a:p>
            <a:pPr>
              <a:spcBef>
                <a:spcPct val="50000"/>
              </a:spcBef>
            </a:pPr>
            <a:r>
              <a:rPr lang="en-GB" sz="2600" b="1" dirty="0">
                <a:solidFill>
                  <a:srgbClr val="C00000"/>
                </a:solidFill>
                <a:latin typeface="Arial" panose="020B0604020202020204" pitchFamily="34" charset="0"/>
                <a:cs typeface="Arial" panose="020B0604020202020204" pitchFamily="34" charset="0"/>
              </a:rPr>
              <a:t>Field Lines </a:t>
            </a:r>
            <a:r>
              <a:rPr lang="en-GB" sz="2600" b="1" dirty="0">
                <a:solidFill>
                  <a:schemeClr val="accent6">
                    <a:lumMod val="50000"/>
                  </a:schemeClr>
                </a:solidFill>
                <a:latin typeface="Arial" panose="020B0604020202020204" pitchFamily="34" charset="0"/>
                <a:cs typeface="Arial" panose="020B0604020202020204" pitchFamily="34" charset="0"/>
              </a:rPr>
              <a:t>show the direction of the field</a:t>
            </a:r>
            <a:r>
              <a:rPr lang="en-GB" sz="2600" b="1" dirty="0" smtClean="0">
                <a:solidFill>
                  <a:schemeClr val="accent6">
                    <a:lumMod val="50000"/>
                  </a:schemeClr>
                </a:solidFill>
                <a:latin typeface="Arial" panose="020B0604020202020204" pitchFamily="34" charset="0"/>
                <a:cs typeface="Arial" panose="020B0604020202020204" pitchFamily="34" charset="0"/>
              </a:rPr>
              <a:t>.</a:t>
            </a:r>
            <a:r>
              <a:rPr lang="en-GB" sz="2600" b="1" dirty="0">
                <a:solidFill>
                  <a:srgbClr val="0000CC"/>
                </a:solidFill>
                <a:latin typeface="Arial" panose="020B0604020202020204" pitchFamily="34" charset="0"/>
                <a:cs typeface="Arial" panose="020B0604020202020204" pitchFamily="34" charset="0"/>
              </a:rPr>
              <a:t> </a:t>
            </a:r>
            <a:r>
              <a:rPr lang="en-GB" sz="2600" b="1" dirty="0">
                <a:solidFill>
                  <a:schemeClr val="accent6">
                    <a:lumMod val="50000"/>
                  </a:schemeClr>
                </a:solidFill>
                <a:latin typeface="Arial" panose="020B0604020202020204" pitchFamily="34" charset="0"/>
                <a:cs typeface="Arial" panose="020B0604020202020204" pitchFamily="34" charset="0"/>
              </a:rPr>
              <a:t>Field Strength is a </a:t>
            </a:r>
            <a:r>
              <a:rPr lang="en-GB" sz="2600" b="1" dirty="0">
                <a:solidFill>
                  <a:srgbClr val="C00000"/>
                </a:solidFill>
                <a:latin typeface="Arial" panose="020B0604020202020204" pitchFamily="34" charset="0"/>
                <a:cs typeface="Arial" panose="020B0604020202020204" pitchFamily="34" charset="0"/>
              </a:rPr>
              <a:t>VECTOR</a:t>
            </a:r>
            <a:r>
              <a:rPr lang="en-GB" sz="2600" b="1" dirty="0">
                <a:solidFill>
                  <a:schemeClr val="accent6">
                    <a:lumMod val="50000"/>
                  </a:schemeClr>
                </a:solidFill>
                <a:latin typeface="Arial" panose="020B0604020202020204" pitchFamily="34" charset="0"/>
                <a:cs typeface="Arial" panose="020B0604020202020204" pitchFamily="34" charset="0"/>
              </a:rPr>
              <a:t> </a:t>
            </a:r>
            <a:r>
              <a:rPr lang="en-GB" sz="2600" b="1" dirty="0" smtClean="0">
                <a:solidFill>
                  <a:schemeClr val="accent6">
                    <a:lumMod val="50000"/>
                  </a:schemeClr>
                </a:solidFill>
                <a:latin typeface="Arial" panose="020B0604020202020204" pitchFamily="34" charset="0"/>
                <a:cs typeface="Arial" panose="020B0604020202020204" pitchFamily="34" charset="0"/>
              </a:rPr>
              <a:t>quantity</a:t>
            </a:r>
            <a:endParaRPr lang="en-GB" sz="2600" b="1" dirty="0">
              <a:solidFill>
                <a:schemeClr val="accent6">
                  <a:lumMod val="50000"/>
                </a:schemeClr>
              </a:solidFill>
              <a:latin typeface="Arial" panose="020B0604020202020204" pitchFamily="34" charset="0"/>
              <a:cs typeface="Arial" panose="020B0604020202020204" pitchFamily="34" charset="0"/>
            </a:endParaRPr>
          </a:p>
        </p:txBody>
      </p:sp>
      <p:grpSp>
        <p:nvGrpSpPr>
          <p:cNvPr id="5" name="Group 4"/>
          <p:cNvGrpSpPr/>
          <p:nvPr/>
        </p:nvGrpSpPr>
        <p:grpSpPr>
          <a:xfrm>
            <a:off x="684214" y="2060575"/>
            <a:ext cx="3043238" cy="2935041"/>
            <a:chOff x="684213" y="2060575"/>
            <a:chExt cx="3527425" cy="3402013"/>
          </a:xfrm>
        </p:grpSpPr>
        <p:grpSp>
          <p:nvGrpSpPr>
            <p:cNvPr id="2" name="Group 25"/>
            <p:cNvGrpSpPr>
              <a:grpSpLocks/>
            </p:cNvGrpSpPr>
            <p:nvPr/>
          </p:nvGrpSpPr>
          <p:grpSpPr bwMode="auto">
            <a:xfrm>
              <a:off x="684213" y="2060575"/>
              <a:ext cx="3527425" cy="3402013"/>
              <a:chOff x="431" y="1298"/>
              <a:chExt cx="2222" cy="2143"/>
            </a:xfrm>
          </p:grpSpPr>
          <p:sp>
            <p:nvSpPr>
              <p:cNvPr id="25623" name="Line 7"/>
              <p:cNvSpPr>
                <a:spLocks noChangeShapeType="1"/>
              </p:cNvSpPr>
              <p:nvPr/>
            </p:nvSpPr>
            <p:spPr bwMode="auto">
              <a:xfrm>
                <a:off x="1565" y="1298"/>
                <a:ext cx="0" cy="499"/>
              </a:xfrm>
              <a:prstGeom prst="line">
                <a:avLst/>
              </a:prstGeom>
              <a:noFill/>
              <a:ln w="57150">
                <a:solidFill>
                  <a:srgbClr val="FF0066"/>
                </a:solidFill>
                <a:round/>
                <a:headEnd/>
                <a:tailEnd type="triangle" w="med" len="med"/>
              </a:ln>
            </p:spPr>
            <p:txBody>
              <a:bodyPr/>
              <a:lstStyle/>
              <a:p>
                <a:endParaRPr lang="en-AU"/>
              </a:p>
            </p:txBody>
          </p:sp>
          <p:sp>
            <p:nvSpPr>
              <p:cNvPr id="25624" name="Line 8"/>
              <p:cNvSpPr>
                <a:spLocks noChangeShapeType="1"/>
              </p:cNvSpPr>
              <p:nvPr/>
            </p:nvSpPr>
            <p:spPr bwMode="auto">
              <a:xfrm>
                <a:off x="1538" y="2942"/>
                <a:ext cx="0" cy="499"/>
              </a:xfrm>
              <a:prstGeom prst="line">
                <a:avLst/>
              </a:prstGeom>
              <a:noFill/>
              <a:ln w="57150">
                <a:solidFill>
                  <a:srgbClr val="FF0066"/>
                </a:solidFill>
                <a:round/>
                <a:headEnd type="triangle" w="med" len="med"/>
                <a:tailEnd/>
              </a:ln>
            </p:spPr>
            <p:txBody>
              <a:bodyPr/>
              <a:lstStyle/>
              <a:p>
                <a:endParaRPr lang="en-AU"/>
              </a:p>
            </p:txBody>
          </p:sp>
          <p:sp>
            <p:nvSpPr>
              <p:cNvPr id="25625" name="Line 9"/>
              <p:cNvSpPr>
                <a:spLocks noChangeShapeType="1"/>
              </p:cNvSpPr>
              <p:nvPr/>
            </p:nvSpPr>
            <p:spPr bwMode="auto">
              <a:xfrm rot="5400000">
                <a:off x="681" y="2137"/>
                <a:ext cx="0" cy="499"/>
              </a:xfrm>
              <a:prstGeom prst="line">
                <a:avLst/>
              </a:prstGeom>
              <a:noFill/>
              <a:ln w="57150">
                <a:solidFill>
                  <a:srgbClr val="FF0066"/>
                </a:solidFill>
                <a:round/>
                <a:headEnd type="triangle" w="med" len="med"/>
                <a:tailEnd/>
              </a:ln>
            </p:spPr>
            <p:txBody>
              <a:bodyPr/>
              <a:lstStyle/>
              <a:p>
                <a:endParaRPr lang="en-AU"/>
              </a:p>
            </p:txBody>
          </p:sp>
          <p:sp>
            <p:nvSpPr>
              <p:cNvPr id="25626" name="Line 10"/>
              <p:cNvSpPr>
                <a:spLocks noChangeShapeType="1"/>
              </p:cNvSpPr>
              <p:nvPr/>
            </p:nvSpPr>
            <p:spPr bwMode="auto">
              <a:xfrm rot="-2700000">
                <a:off x="902" y="1544"/>
                <a:ext cx="0" cy="499"/>
              </a:xfrm>
              <a:prstGeom prst="line">
                <a:avLst/>
              </a:prstGeom>
              <a:noFill/>
              <a:ln w="57150">
                <a:solidFill>
                  <a:srgbClr val="FF0066"/>
                </a:solidFill>
                <a:round/>
                <a:headEnd/>
                <a:tailEnd type="triangle" w="med" len="med"/>
              </a:ln>
            </p:spPr>
            <p:txBody>
              <a:bodyPr/>
              <a:lstStyle/>
              <a:p>
                <a:endParaRPr lang="en-AU"/>
              </a:p>
            </p:txBody>
          </p:sp>
          <p:sp>
            <p:nvSpPr>
              <p:cNvPr id="25627" name="Line 11"/>
              <p:cNvSpPr>
                <a:spLocks noChangeShapeType="1"/>
              </p:cNvSpPr>
              <p:nvPr/>
            </p:nvSpPr>
            <p:spPr bwMode="auto">
              <a:xfrm rot="2700000">
                <a:off x="2177" y="1547"/>
                <a:ext cx="0" cy="499"/>
              </a:xfrm>
              <a:prstGeom prst="line">
                <a:avLst/>
              </a:prstGeom>
              <a:noFill/>
              <a:ln w="57150">
                <a:solidFill>
                  <a:srgbClr val="FF0066"/>
                </a:solidFill>
                <a:round/>
                <a:headEnd/>
                <a:tailEnd type="triangle" w="med" len="med"/>
              </a:ln>
            </p:spPr>
            <p:txBody>
              <a:bodyPr/>
              <a:lstStyle/>
              <a:p>
                <a:endParaRPr lang="en-AU"/>
              </a:p>
            </p:txBody>
          </p:sp>
          <p:sp>
            <p:nvSpPr>
              <p:cNvPr id="25628" name="Line 12"/>
              <p:cNvSpPr>
                <a:spLocks noChangeShapeType="1"/>
              </p:cNvSpPr>
              <p:nvPr/>
            </p:nvSpPr>
            <p:spPr bwMode="auto">
              <a:xfrm rot="2700000">
                <a:off x="907" y="2681"/>
                <a:ext cx="0" cy="499"/>
              </a:xfrm>
              <a:prstGeom prst="line">
                <a:avLst/>
              </a:prstGeom>
              <a:noFill/>
              <a:ln w="57150">
                <a:solidFill>
                  <a:srgbClr val="FF0066"/>
                </a:solidFill>
                <a:round/>
                <a:headEnd type="triangle" w="med" len="med"/>
                <a:tailEnd/>
              </a:ln>
            </p:spPr>
            <p:txBody>
              <a:bodyPr/>
              <a:lstStyle/>
              <a:p>
                <a:endParaRPr lang="en-AU"/>
              </a:p>
            </p:txBody>
          </p:sp>
          <p:sp>
            <p:nvSpPr>
              <p:cNvPr id="25629" name="Line 13"/>
              <p:cNvSpPr>
                <a:spLocks noChangeShapeType="1"/>
              </p:cNvSpPr>
              <p:nvPr/>
            </p:nvSpPr>
            <p:spPr bwMode="auto">
              <a:xfrm rot="-2700000">
                <a:off x="2191" y="2688"/>
                <a:ext cx="0" cy="499"/>
              </a:xfrm>
              <a:prstGeom prst="line">
                <a:avLst/>
              </a:prstGeom>
              <a:noFill/>
              <a:ln w="57150">
                <a:solidFill>
                  <a:srgbClr val="FF0066"/>
                </a:solidFill>
                <a:round/>
                <a:headEnd type="triangle" w="med" len="med"/>
                <a:tailEnd/>
              </a:ln>
            </p:spPr>
            <p:txBody>
              <a:bodyPr/>
              <a:lstStyle/>
              <a:p>
                <a:endParaRPr lang="en-AU"/>
              </a:p>
            </p:txBody>
          </p:sp>
          <p:sp>
            <p:nvSpPr>
              <p:cNvPr id="25630" name="Line 14"/>
              <p:cNvSpPr>
                <a:spLocks noChangeShapeType="1"/>
              </p:cNvSpPr>
              <p:nvPr/>
            </p:nvSpPr>
            <p:spPr bwMode="auto">
              <a:xfrm rot="5400000">
                <a:off x="2404" y="2137"/>
                <a:ext cx="0" cy="499"/>
              </a:xfrm>
              <a:prstGeom prst="line">
                <a:avLst/>
              </a:prstGeom>
              <a:noFill/>
              <a:ln w="57150">
                <a:solidFill>
                  <a:srgbClr val="FF0066"/>
                </a:solidFill>
                <a:round/>
                <a:headEnd/>
                <a:tailEnd type="triangle" w="med" len="med"/>
              </a:ln>
            </p:spPr>
            <p:txBody>
              <a:bodyPr/>
              <a:lstStyle/>
              <a:p>
                <a:endParaRPr lang="en-AU"/>
              </a:p>
            </p:txBody>
          </p:sp>
        </p:grpSp>
        <p:sp>
          <p:nvSpPr>
            <p:cNvPr id="21510" name="Oval 6"/>
            <p:cNvSpPr>
              <a:spLocks noChangeArrowheads="1"/>
            </p:cNvSpPr>
            <p:nvPr/>
          </p:nvSpPr>
          <p:spPr bwMode="auto">
            <a:xfrm>
              <a:off x="1476375" y="2852738"/>
              <a:ext cx="1943100" cy="1800225"/>
            </a:xfrm>
            <a:prstGeom prst="ellipse">
              <a:avLst/>
            </a:prstGeom>
            <a:solidFill>
              <a:schemeClr val="accent1"/>
            </a:solidFill>
            <a:ln w="9525">
              <a:solidFill>
                <a:schemeClr val="tx1"/>
              </a:solidFill>
              <a:round/>
              <a:headEnd/>
              <a:tailEnd/>
            </a:ln>
          </p:spPr>
          <p:txBody>
            <a:bodyPr wrap="none" anchor="ctr"/>
            <a:lstStyle/>
            <a:p>
              <a:endParaRPr lang="en-AU"/>
            </a:p>
          </p:txBody>
        </p:sp>
        <p:grpSp>
          <p:nvGrpSpPr>
            <p:cNvPr id="3" name="Group 26"/>
            <p:cNvGrpSpPr>
              <a:grpSpLocks/>
            </p:cNvGrpSpPr>
            <p:nvPr/>
          </p:nvGrpSpPr>
          <p:grpSpPr bwMode="auto">
            <a:xfrm>
              <a:off x="1476375" y="2852738"/>
              <a:ext cx="2087563" cy="1816100"/>
              <a:chOff x="930" y="1797"/>
              <a:chExt cx="1315" cy="1144"/>
            </a:xfrm>
          </p:grpSpPr>
          <p:sp>
            <p:nvSpPr>
              <p:cNvPr id="25618" name="Line 15"/>
              <p:cNvSpPr>
                <a:spLocks noChangeShapeType="1"/>
              </p:cNvSpPr>
              <p:nvPr/>
            </p:nvSpPr>
            <p:spPr bwMode="auto">
              <a:xfrm flipH="1">
                <a:off x="1109" y="1933"/>
                <a:ext cx="966" cy="820"/>
              </a:xfrm>
              <a:prstGeom prst="line">
                <a:avLst/>
              </a:prstGeom>
              <a:noFill/>
              <a:ln w="57150">
                <a:solidFill>
                  <a:srgbClr val="FF0066"/>
                </a:solidFill>
                <a:prstDash val="sysDot"/>
                <a:round/>
                <a:headEnd/>
                <a:tailEnd/>
              </a:ln>
            </p:spPr>
            <p:txBody>
              <a:bodyPr/>
              <a:lstStyle/>
              <a:p>
                <a:endParaRPr lang="en-AU"/>
              </a:p>
            </p:txBody>
          </p:sp>
          <p:sp>
            <p:nvSpPr>
              <p:cNvPr id="25619" name="Line 16"/>
              <p:cNvSpPr>
                <a:spLocks noChangeShapeType="1"/>
              </p:cNvSpPr>
              <p:nvPr/>
            </p:nvSpPr>
            <p:spPr bwMode="auto">
              <a:xfrm flipH="1">
                <a:off x="1546" y="1797"/>
                <a:ext cx="19" cy="1144"/>
              </a:xfrm>
              <a:prstGeom prst="line">
                <a:avLst/>
              </a:prstGeom>
              <a:noFill/>
              <a:ln w="57150">
                <a:solidFill>
                  <a:srgbClr val="FF0066"/>
                </a:solidFill>
                <a:prstDash val="sysDot"/>
                <a:round/>
                <a:headEnd/>
                <a:tailEnd/>
              </a:ln>
            </p:spPr>
            <p:txBody>
              <a:bodyPr/>
              <a:lstStyle/>
              <a:p>
                <a:endParaRPr lang="en-AU"/>
              </a:p>
            </p:txBody>
          </p:sp>
          <p:sp>
            <p:nvSpPr>
              <p:cNvPr id="25620" name="Line 17"/>
              <p:cNvSpPr>
                <a:spLocks noChangeShapeType="1"/>
              </p:cNvSpPr>
              <p:nvPr/>
            </p:nvSpPr>
            <p:spPr bwMode="auto">
              <a:xfrm>
                <a:off x="930" y="2387"/>
                <a:ext cx="1315" cy="0"/>
              </a:xfrm>
              <a:prstGeom prst="line">
                <a:avLst/>
              </a:prstGeom>
              <a:noFill/>
              <a:ln w="57150">
                <a:solidFill>
                  <a:srgbClr val="FF0066"/>
                </a:solidFill>
                <a:prstDash val="sysDot"/>
                <a:round/>
                <a:headEnd/>
                <a:tailEnd/>
              </a:ln>
            </p:spPr>
            <p:txBody>
              <a:bodyPr/>
              <a:lstStyle/>
              <a:p>
                <a:endParaRPr lang="en-AU"/>
              </a:p>
            </p:txBody>
          </p:sp>
          <p:sp>
            <p:nvSpPr>
              <p:cNvPr id="25621" name="Line 18"/>
              <p:cNvSpPr>
                <a:spLocks noChangeShapeType="1"/>
              </p:cNvSpPr>
              <p:nvPr/>
            </p:nvSpPr>
            <p:spPr bwMode="auto">
              <a:xfrm>
                <a:off x="1091" y="1989"/>
                <a:ext cx="895" cy="747"/>
              </a:xfrm>
              <a:prstGeom prst="line">
                <a:avLst/>
              </a:prstGeom>
              <a:noFill/>
              <a:ln w="57150">
                <a:solidFill>
                  <a:srgbClr val="FF0066"/>
                </a:solidFill>
                <a:prstDash val="sysDot"/>
                <a:round/>
                <a:headEnd/>
                <a:tailEnd/>
              </a:ln>
            </p:spPr>
            <p:txBody>
              <a:bodyPr/>
              <a:lstStyle/>
              <a:p>
                <a:endParaRPr lang="en-AU"/>
              </a:p>
            </p:txBody>
          </p:sp>
          <p:sp>
            <p:nvSpPr>
              <p:cNvPr id="25622" name="Oval 23"/>
              <p:cNvSpPr>
                <a:spLocks noChangeArrowheads="1"/>
              </p:cNvSpPr>
              <p:nvPr/>
            </p:nvSpPr>
            <p:spPr bwMode="auto">
              <a:xfrm>
                <a:off x="1509" y="2326"/>
                <a:ext cx="90" cy="91"/>
              </a:xfrm>
              <a:prstGeom prst="ellipse">
                <a:avLst/>
              </a:prstGeom>
              <a:solidFill>
                <a:srgbClr val="FF0066"/>
              </a:solidFill>
              <a:ln w="9525">
                <a:solidFill>
                  <a:schemeClr val="tx1"/>
                </a:solidFill>
                <a:round/>
                <a:headEnd/>
                <a:tailEnd/>
              </a:ln>
            </p:spPr>
            <p:txBody>
              <a:bodyPr wrap="none" anchor="ctr"/>
              <a:lstStyle/>
              <a:p>
                <a:endParaRPr lang="en-AU"/>
              </a:p>
            </p:txBody>
          </p:sp>
        </p:grpSp>
      </p:grpSp>
      <p:sp>
        <p:nvSpPr>
          <p:cNvPr id="21531" name="Rectangle 27"/>
          <p:cNvSpPr>
            <a:spLocks noChangeArrowheads="1"/>
          </p:cNvSpPr>
          <p:nvPr/>
        </p:nvSpPr>
        <p:spPr bwMode="auto">
          <a:xfrm>
            <a:off x="107504" y="4992651"/>
            <a:ext cx="4248596" cy="892552"/>
          </a:xfrm>
          <a:prstGeom prst="rect">
            <a:avLst/>
          </a:prstGeom>
          <a:solidFill>
            <a:schemeClr val="bg2">
              <a:lumMod val="90000"/>
              <a:alpha val="60000"/>
            </a:schemeClr>
          </a:solidFill>
          <a:ln w="9525">
            <a:noFill/>
            <a:miter lim="800000"/>
            <a:headEnd/>
            <a:tailEnd/>
          </a:ln>
        </p:spPr>
        <p:txBody>
          <a:bodyPr wrap="square">
            <a:spAutoFit/>
          </a:bodyPr>
          <a:lstStyle/>
          <a:p>
            <a:pPr algn="ctr"/>
            <a:r>
              <a:rPr lang="en-GB" sz="2600" b="1" dirty="0">
                <a:solidFill>
                  <a:schemeClr val="accent6">
                    <a:lumMod val="50000"/>
                  </a:schemeClr>
                </a:solidFill>
              </a:rPr>
              <a:t>On a large scale, gravity field lines are radial.</a:t>
            </a:r>
            <a:endParaRPr lang="en-US" sz="2600" b="1" dirty="0">
              <a:solidFill>
                <a:schemeClr val="accent6">
                  <a:lumMod val="50000"/>
                </a:schemeClr>
              </a:solidFill>
            </a:endParaRPr>
          </a:p>
        </p:txBody>
      </p:sp>
      <p:sp>
        <p:nvSpPr>
          <p:cNvPr id="21532" name="Rectangle 28"/>
          <p:cNvSpPr>
            <a:spLocks noChangeArrowheads="1"/>
          </p:cNvSpPr>
          <p:nvPr/>
        </p:nvSpPr>
        <p:spPr bwMode="auto">
          <a:xfrm>
            <a:off x="4787900" y="3500438"/>
            <a:ext cx="4033838" cy="576262"/>
          </a:xfrm>
          <a:prstGeom prst="rect">
            <a:avLst/>
          </a:prstGeom>
          <a:solidFill>
            <a:schemeClr val="accent1"/>
          </a:solidFill>
          <a:ln w="9525">
            <a:solidFill>
              <a:schemeClr val="tx1"/>
            </a:solidFill>
            <a:miter lim="800000"/>
            <a:headEnd/>
            <a:tailEnd/>
          </a:ln>
        </p:spPr>
        <p:txBody>
          <a:bodyPr wrap="none" anchor="ctr"/>
          <a:lstStyle/>
          <a:p>
            <a:pPr algn="ctr"/>
            <a:r>
              <a:rPr lang="en-GB" sz="2400" b="1" dirty="0">
                <a:solidFill>
                  <a:schemeClr val="accent6">
                    <a:lumMod val="50000"/>
                  </a:schemeClr>
                </a:solidFill>
              </a:rPr>
              <a:t>Earth’s Surface</a:t>
            </a:r>
            <a:endParaRPr lang="en-US" sz="2400" b="1" dirty="0">
              <a:solidFill>
                <a:schemeClr val="accent6">
                  <a:lumMod val="50000"/>
                </a:schemeClr>
              </a:solidFill>
            </a:endParaRPr>
          </a:p>
        </p:txBody>
      </p:sp>
      <p:grpSp>
        <p:nvGrpSpPr>
          <p:cNvPr id="4" name="Group 36"/>
          <p:cNvGrpSpPr>
            <a:grpSpLocks/>
          </p:cNvGrpSpPr>
          <p:nvPr/>
        </p:nvGrpSpPr>
        <p:grpSpPr bwMode="auto">
          <a:xfrm>
            <a:off x="5148263" y="2133600"/>
            <a:ext cx="3171825" cy="1382713"/>
            <a:chOff x="3243" y="1344"/>
            <a:chExt cx="1998" cy="871"/>
          </a:xfrm>
        </p:grpSpPr>
        <p:sp>
          <p:nvSpPr>
            <p:cNvPr id="25611" name="Line 29"/>
            <p:cNvSpPr>
              <a:spLocks noChangeShapeType="1"/>
            </p:cNvSpPr>
            <p:nvPr/>
          </p:nvSpPr>
          <p:spPr bwMode="auto">
            <a:xfrm>
              <a:off x="3243" y="1344"/>
              <a:ext cx="0" cy="861"/>
            </a:xfrm>
            <a:prstGeom prst="line">
              <a:avLst/>
            </a:prstGeom>
            <a:noFill/>
            <a:ln w="57150">
              <a:solidFill>
                <a:srgbClr val="FF0066"/>
              </a:solidFill>
              <a:round/>
              <a:headEnd/>
              <a:tailEnd type="triangle" w="med" len="med"/>
            </a:ln>
          </p:spPr>
          <p:txBody>
            <a:bodyPr/>
            <a:lstStyle/>
            <a:p>
              <a:endParaRPr lang="en-AU"/>
            </a:p>
          </p:txBody>
        </p:sp>
        <p:sp>
          <p:nvSpPr>
            <p:cNvPr id="25612" name="Line 30"/>
            <p:cNvSpPr>
              <a:spLocks noChangeShapeType="1"/>
            </p:cNvSpPr>
            <p:nvPr/>
          </p:nvSpPr>
          <p:spPr bwMode="auto">
            <a:xfrm>
              <a:off x="3562" y="1354"/>
              <a:ext cx="0" cy="861"/>
            </a:xfrm>
            <a:prstGeom prst="line">
              <a:avLst/>
            </a:prstGeom>
            <a:noFill/>
            <a:ln w="57150">
              <a:solidFill>
                <a:srgbClr val="FF0066"/>
              </a:solidFill>
              <a:round/>
              <a:headEnd/>
              <a:tailEnd type="triangle" w="med" len="med"/>
            </a:ln>
          </p:spPr>
          <p:txBody>
            <a:bodyPr/>
            <a:lstStyle/>
            <a:p>
              <a:endParaRPr lang="en-AU"/>
            </a:p>
          </p:txBody>
        </p:sp>
        <p:sp>
          <p:nvSpPr>
            <p:cNvPr id="25613" name="Line 31"/>
            <p:cNvSpPr>
              <a:spLocks noChangeShapeType="1"/>
            </p:cNvSpPr>
            <p:nvPr/>
          </p:nvSpPr>
          <p:spPr bwMode="auto">
            <a:xfrm>
              <a:off x="3902" y="1351"/>
              <a:ext cx="0" cy="861"/>
            </a:xfrm>
            <a:prstGeom prst="line">
              <a:avLst/>
            </a:prstGeom>
            <a:noFill/>
            <a:ln w="57150">
              <a:solidFill>
                <a:srgbClr val="FF0066"/>
              </a:solidFill>
              <a:round/>
              <a:headEnd/>
              <a:tailEnd type="triangle" w="med" len="med"/>
            </a:ln>
          </p:spPr>
          <p:txBody>
            <a:bodyPr/>
            <a:lstStyle/>
            <a:p>
              <a:endParaRPr lang="en-AU"/>
            </a:p>
          </p:txBody>
        </p:sp>
        <p:sp>
          <p:nvSpPr>
            <p:cNvPr id="25614" name="Line 32"/>
            <p:cNvSpPr>
              <a:spLocks noChangeShapeType="1"/>
            </p:cNvSpPr>
            <p:nvPr/>
          </p:nvSpPr>
          <p:spPr bwMode="auto">
            <a:xfrm>
              <a:off x="4247" y="1344"/>
              <a:ext cx="0" cy="861"/>
            </a:xfrm>
            <a:prstGeom prst="line">
              <a:avLst/>
            </a:prstGeom>
            <a:noFill/>
            <a:ln w="57150">
              <a:solidFill>
                <a:srgbClr val="FF0066"/>
              </a:solidFill>
              <a:round/>
              <a:headEnd/>
              <a:tailEnd type="triangle" w="med" len="med"/>
            </a:ln>
          </p:spPr>
          <p:txBody>
            <a:bodyPr/>
            <a:lstStyle/>
            <a:p>
              <a:endParaRPr lang="en-AU"/>
            </a:p>
          </p:txBody>
        </p:sp>
        <p:sp>
          <p:nvSpPr>
            <p:cNvPr id="25615" name="Line 33"/>
            <p:cNvSpPr>
              <a:spLocks noChangeShapeType="1"/>
            </p:cNvSpPr>
            <p:nvPr/>
          </p:nvSpPr>
          <p:spPr bwMode="auto">
            <a:xfrm>
              <a:off x="4570" y="1344"/>
              <a:ext cx="0" cy="861"/>
            </a:xfrm>
            <a:prstGeom prst="line">
              <a:avLst/>
            </a:prstGeom>
            <a:noFill/>
            <a:ln w="57150">
              <a:solidFill>
                <a:srgbClr val="FF0066"/>
              </a:solidFill>
              <a:round/>
              <a:headEnd/>
              <a:tailEnd type="triangle" w="med" len="med"/>
            </a:ln>
          </p:spPr>
          <p:txBody>
            <a:bodyPr/>
            <a:lstStyle/>
            <a:p>
              <a:endParaRPr lang="en-AU"/>
            </a:p>
          </p:txBody>
        </p:sp>
        <p:sp>
          <p:nvSpPr>
            <p:cNvPr id="25616" name="Line 34"/>
            <p:cNvSpPr>
              <a:spLocks noChangeShapeType="1"/>
            </p:cNvSpPr>
            <p:nvPr/>
          </p:nvSpPr>
          <p:spPr bwMode="auto">
            <a:xfrm>
              <a:off x="4904" y="1344"/>
              <a:ext cx="0" cy="861"/>
            </a:xfrm>
            <a:prstGeom prst="line">
              <a:avLst/>
            </a:prstGeom>
            <a:noFill/>
            <a:ln w="57150">
              <a:solidFill>
                <a:srgbClr val="FF0066"/>
              </a:solidFill>
              <a:round/>
              <a:headEnd/>
              <a:tailEnd type="triangle" w="med" len="med"/>
            </a:ln>
          </p:spPr>
          <p:txBody>
            <a:bodyPr/>
            <a:lstStyle/>
            <a:p>
              <a:endParaRPr lang="en-AU"/>
            </a:p>
          </p:txBody>
        </p:sp>
        <p:sp>
          <p:nvSpPr>
            <p:cNvPr id="25617" name="Line 35"/>
            <p:cNvSpPr>
              <a:spLocks noChangeShapeType="1"/>
            </p:cNvSpPr>
            <p:nvPr/>
          </p:nvSpPr>
          <p:spPr bwMode="auto">
            <a:xfrm>
              <a:off x="5241" y="1346"/>
              <a:ext cx="0" cy="861"/>
            </a:xfrm>
            <a:prstGeom prst="line">
              <a:avLst/>
            </a:prstGeom>
            <a:noFill/>
            <a:ln w="57150">
              <a:solidFill>
                <a:srgbClr val="FF0066"/>
              </a:solidFill>
              <a:round/>
              <a:headEnd/>
              <a:tailEnd type="triangle" w="med" len="med"/>
            </a:ln>
          </p:spPr>
          <p:txBody>
            <a:bodyPr/>
            <a:lstStyle/>
            <a:p>
              <a:endParaRPr lang="en-AU"/>
            </a:p>
          </p:txBody>
        </p:sp>
      </p:grpSp>
      <p:sp>
        <p:nvSpPr>
          <p:cNvPr id="21541" name="Rectangle 37"/>
          <p:cNvSpPr>
            <a:spLocks noChangeArrowheads="1"/>
          </p:cNvSpPr>
          <p:nvPr/>
        </p:nvSpPr>
        <p:spPr bwMode="auto">
          <a:xfrm>
            <a:off x="4787900" y="4207626"/>
            <a:ext cx="4033838" cy="1292662"/>
          </a:xfrm>
          <a:prstGeom prst="rect">
            <a:avLst/>
          </a:prstGeom>
          <a:solidFill>
            <a:schemeClr val="bg2">
              <a:lumMod val="90000"/>
              <a:alpha val="60000"/>
            </a:schemeClr>
          </a:solidFill>
          <a:ln w="9525">
            <a:noFill/>
            <a:miter lim="800000"/>
            <a:headEnd/>
            <a:tailEnd/>
          </a:ln>
        </p:spPr>
        <p:txBody>
          <a:bodyPr wrap="square">
            <a:spAutoFit/>
          </a:bodyPr>
          <a:lstStyle/>
          <a:p>
            <a:pPr algn="ctr">
              <a:spcBef>
                <a:spcPct val="50000"/>
              </a:spcBef>
            </a:pPr>
            <a:r>
              <a:rPr lang="en-GB" sz="2600" b="1" dirty="0">
                <a:solidFill>
                  <a:schemeClr val="accent6">
                    <a:lumMod val="50000"/>
                  </a:schemeClr>
                </a:solidFill>
              </a:rPr>
              <a:t>On a small scale, the field can be regarded </a:t>
            </a:r>
            <a:r>
              <a:rPr lang="en-GB" sz="2600" b="1" dirty="0" smtClean="0">
                <a:solidFill>
                  <a:schemeClr val="accent6">
                    <a:lumMod val="50000"/>
                  </a:schemeClr>
                </a:solidFill>
              </a:rPr>
              <a:t> as </a:t>
            </a:r>
            <a:r>
              <a:rPr lang="en-GB" sz="2600" b="1" dirty="0">
                <a:solidFill>
                  <a:schemeClr val="accent6">
                    <a:lumMod val="50000"/>
                  </a:schemeClr>
                </a:solidFill>
              </a:rPr>
              <a:t>uniform.</a:t>
            </a:r>
          </a:p>
        </p:txBody>
      </p:sp>
      <p:sp>
        <p:nvSpPr>
          <p:cNvPr id="31"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Field Strength</a:t>
            </a:r>
            <a:endParaRPr lang="en-AU" dirty="0"/>
          </a:p>
        </p:txBody>
      </p:sp>
      <p:sp>
        <p:nvSpPr>
          <p:cNvPr id="33" name="Rectangle 5"/>
          <p:cNvSpPr>
            <a:spLocks noChangeArrowheads="1"/>
          </p:cNvSpPr>
          <p:nvPr/>
        </p:nvSpPr>
        <p:spPr bwMode="auto">
          <a:xfrm>
            <a:off x="971600" y="5931851"/>
            <a:ext cx="7560840" cy="892552"/>
          </a:xfrm>
          <a:prstGeom prst="rect">
            <a:avLst/>
          </a:prstGeom>
          <a:solidFill>
            <a:schemeClr val="bg2">
              <a:lumMod val="90000"/>
              <a:alpha val="60000"/>
            </a:schemeClr>
          </a:solidFill>
          <a:ln w="9525">
            <a:solidFill>
              <a:srgbClr val="339933"/>
            </a:solidFill>
            <a:miter lim="800000"/>
            <a:headEnd/>
            <a:tailEnd/>
          </a:ln>
        </p:spPr>
        <p:txBody>
          <a:bodyPr wrap="square">
            <a:spAutoFit/>
          </a:bodyPr>
          <a:lstStyle/>
          <a:p>
            <a:pPr>
              <a:spcBef>
                <a:spcPct val="50000"/>
              </a:spcBef>
            </a:pPr>
            <a:r>
              <a:rPr lang="en-GB" sz="2600" b="1" dirty="0" smtClean="0">
                <a:solidFill>
                  <a:schemeClr val="accent6">
                    <a:lumMod val="50000"/>
                  </a:schemeClr>
                </a:solidFill>
                <a:latin typeface="Arial" panose="020B0604020202020204" pitchFamily="34" charset="0"/>
                <a:cs typeface="Arial" panose="020B0604020202020204" pitchFamily="34" charset="0"/>
              </a:rPr>
              <a:t>Clearly show or state that the lines entering or exiting an object are </a:t>
            </a:r>
            <a:r>
              <a:rPr lang="en-GB" sz="2600" b="1" dirty="0" smtClean="0">
                <a:solidFill>
                  <a:srgbClr val="C00000"/>
                </a:solidFill>
                <a:latin typeface="Arial" panose="020B0604020202020204" pitchFamily="34" charset="0"/>
                <a:cs typeface="Arial" panose="020B0604020202020204" pitchFamily="34" charset="0"/>
              </a:rPr>
              <a:t>perpendicular.</a:t>
            </a:r>
            <a:endParaRPr lang="en-GB" sz="2600" b="1" dirty="0">
              <a:solidFill>
                <a:schemeClr val="accent6">
                  <a:lumMod val="50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214438"/>
            <a:ext cx="8786812" cy="5000625"/>
          </a:xfrm>
          <a:solidFill>
            <a:schemeClr val="bg2">
              <a:lumMod val="90000"/>
              <a:alpha val="60000"/>
            </a:schemeClr>
          </a:solidFill>
        </p:spPr>
        <p:txBody>
          <a:bodyPr>
            <a:noAutofit/>
          </a:bodyPr>
          <a:lstStyle/>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The GRAVITATIONAL FIELD STRENGTH is given by:</a:t>
            </a: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g = </a:t>
            </a:r>
            <a:r>
              <a:rPr lang="en-AU" sz="2600" u="sng" dirty="0" smtClean="0">
                <a:solidFill>
                  <a:schemeClr val="accent6">
                    <a:lumMod val="50000"/>
                  </a:schemeClr>
                </a:solidFill>
                <a:latin typeface="Arial" panose="020B0604020202020204" pitchFamily="34" charset="0"/>
                <a:cs typeface="Arial" panose="020B0604020202020204" pitchFamily="34" charset="0"/>
              </a:rPr>
              <a:t>GM</a:t>
            </a:r>
          </a:p>
          <a:p>
            <a:pPr eaLnBrk="1" fontAlgn="auto" hangingPunct="1">
              <a:spcBef>
                <a:spcPts val="0"/>
              </a:spcBef>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dirty="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 r</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p>
          <a:p>
            <a:pPr marL="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where	g is the gravitational field strength (N kg</a:t>
            </a:r>
            <a:r>
              <a:rPr lang="en-AU" sz="2600" baseline="30000" dirty="0" smtClean="0">
                <a:solidFill>
                  <a:schemeClr val="accent6">
                    <a:lumMod val="50000"/>
                  </a:schemeClr>
                </a:solidFill>
                <a:latin typeface="Arial" panose="020B0604020202020204" pitchFamily="34" charset="0"/>
                <a:cs typeface="Arial" panose="020B0604020202020204" pitchFamily="34" charset="0"/>
              </a:rPr>
              <a:t>–1</a:t>
            </a: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smtClean="0">
                <a:solidFill>
                  <a:schemeClr val="accent6">
                    <a:lumMod val="50000"/>
                  </a:schemeClr>
                </a:solidFill>
                <a:latin typeface="Arial" panose="020B0604020202020204" pitchFamily="34" charset="0"/>
                <a:cs typeface="Arial" panose="020B0604020202020204" pitchFamily="34" charset="0"/>
              </a:rPr>
              <a:t>or m s</a:t>
            </a:r>
            <a:r>
              <a:rPr lang="en-AU" sz="2600" baseline="30000" smtClean="0">
                <a:solidFill>
                  <a:schemeClr val="accent6">
                    <a:lumMod val="50000"/>
                  </a:schemeClr>
                </a:solidFill>
                <a:latin typeface="Arial" panose="020B0604020202020204" pitchFamily="34" charset="0"/>
                <a:cs typeface="Arial" panose="020B0604020202020204" pitchFamily="34" charset="0"/>
              </a:rPr>
              <a:t>–2</a:t>
            </a:r>
            <a:r>
              <a:rPr lang="en-AU" sz="2600" dirty="0" smtClean="0">
                <a:solidFill>
                  <a:schemeClr val="accent6">
                    <a:lumMod val="50000"/>
                  </a:schemeClr>
                </a:solidFill>
                <a:latin typeface="Arial" panose="020B0604020202020204" pitchFamily="34" charset="0"/>
                <a:cs typeface="Arial" panose="020B0604020202020204" pitchFamily="34" charset="0"/>
              </a:rPr>
              <a:t>), </a:t>
            </a:r>
          </a:p>
          <a:p>
            <a:pPr marL="99060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G is 6.67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–11</a:t>
            </a:r>
            <a:r>
              <a:rPr lang="en-AU" sz="2600" dirty="0" smtClean="0">
                <a:solidFill>
                  <a:schemeClr val="accent6">
                    <a:lumMod val="50000"/>
                  </a:schemeClr>
                </a:solidFill>
                <a:latin typeface="Arial" panose="020B0604020202020204" pitchFamily="34" charset="0"/>
                <a:cs typeface="Arial" panose="020B0604020202020204" pitchFamily="34" charset="0"/>
              </a:rPr>
              <a:t> N m</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r>
              <a:rPr lang="en-AU" sz="2600" dirty="0" smtClean="0">
                <a:solidFill>
                  <a:schemeClr val="accent6">
                    <a:lumMod val="50000"/>
                  </a:schemeClr>
                </a:solidFill>
                <a:latin typeface="Arial" panose="020B0604020202020204" pitchFamily="34" charset="0"/>
                <a:cs typeface="Arial" panose="020B0604020202020204" pitchFamily="34" charset="0"/>
              </a:rPr>
              <a:t> kg</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r>
              <a:rPr lang="en-AU" sz="2600" dirty="0" smtClean="0">
                <a:solidFill>
                  <a:schemeClr val="accent6">
                    <a:lumMod val="50000"/>
                  </a:schemeClr>
                </a:solidFill>
                <a:latin typeface="Arial" panose="020B0604020202020204" pitchFamily="34" charset="0"/>
                <a:cs typeface="Arial" panose="020B0604020202020204" pitchFamily="34" charset="0"/>
              </a:rPr>
              <a:t>, </a:t>
            </a:r>
          </a:p>
          <a:p>
            <a:pPr marL="99060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M is the mass of the object (kg) and </a:t>
            </a:r>
          </a:p>
          <a:p>
            <a:pPr marL="990600" indent="0" eaLnBrk="1" fontAlgn="auto" hangingPunct="1">
              <a:spcAft>
                <a:spcPts val="0"/>
              </a:spcAft>
              <a:buFontTx/>
              <a:buNone/>
              <a:tabLst>
                <a:tab pos="99060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r is the distance from the centre of mass of the object (m).</a:t>
            </a:r>
          </a:p>
          <a:p>
            <a:pPr marL="0" indent="0" eaLnBrk="1" fontAlgn="auto" hangingPunct="1">
              <a:spcAft>
                <a:spcPts val="0"/>
              </a:spcAft>
              <a:buNone/>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Field Strength</a:t>
            </a:r>
            <a:endParaRPr lang="en-AU"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214439"/>
            <a:ext cx="8786812" cy="3294682"/>
          </a:xfrm>
          <a:solidFill>
            <a:schemeClr val="bg2">
              <a:lumMod val="90000"/>
              <a:alpha val="60000"/>
            </a:schemeClr>
          </a:solidFill>
        </p:spPr>
        <p:txBody>
          <a:bodyPr>
            <a:noAutofit/>
          </a:bodyPr>
          <a:lstStyle/>
          <a:p>
            <a:pPr marL="0" indent="0" eaLnBrk="1" fontAlgn="auto" hangingPunct="1">
              <a:spcAft>
                <a:spcPts val="0"/>
              </a:spcAft>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The WEIGHT of a body is given by:</a:t>
            </a: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dirty="0" err="1" smtClean="0">
                <a:solidFill>
                  <a:schemeClr val="accent6">
                    <a:lumMod val="50000"/>
                  </a:schemeClr>
                </a:solidFill>
                <a:latin typeface="Arial" panose="020B0604020202020204" pitchFamily="34" charset="0"/>
                <a:cs typeface="Arial" panose="020B0604020202020204" pitchFamily="34" charset="0"/>
              </a:rPr>
              <a:t>F</a:t>
            </a:r>
            <a:r>
              <a:rPr lang="en-AU" sz="2600" baseline="-25000" dirty="0" err="1" smtClean="0">
                <a:solidFill>
                  <a:schemeClr val="accent6">
                    <a:lumMod val="50000"/>
                  </a:schemeClr>
                </a:solidFill>
                <a:latin typeface="Arial" panose="020B0604020202020204" pitchFamily="34" charset="0"/>
                <a:cs typeface="Arial" panose="020B0604020202020204" pitchFamily="34" charset="0"/>
              </a:rPr>
              <a:t>wt</a:t>
            </a:r>
            <a:r>
              <a:rPr lang="en-AU" sz="2600" dirty="0" smtClean="0">
                <a:solidFill>
                  <a:schemeClr val="accent6">
                    <a:lumMod val="50000"/>
                  </a:schemeClr>
                </a:solidFill>
                <a:latin typeface="Arial" panose="020B0604020202020204" pitchFamily="34" charset="0"/>
                <a:cs typeface="Arial" panose="020B0604020202020204" pitchFamily="34" charset="0"/>
              </a:rPr>
              <a:t> = mg</a:t>
            </a:r>
          </a:p>
          <a:p>
            <a:pPr eaLnBrk="1" fontAlgn="auto" hangingPunct="1">
              <a:spcAft>
                <a:spcPts val="0"/>
              </a:spcAft>
              <a:buFontTx/>
              <a:buNone/>
              <a:defRPr/>
            </a:pPr>
            <a:endParaRPr lang="en-AU" sz="2600" dirty="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tabLst>
                <a:tab pos="1073150" algn="l"/>
              </a:tabLst>
              <a:defRPr/>
            </a:pPr>
            <a:r>
              <a:rPr lang="en-AU" sz="2600" dirty="0" smtClean="0">
                <a:solidFill>
                  <a:schemeClr val="accent6">
                    <a:lumMod val="50000"/>
                  </a:schemeClr>
                </a:solidFill>
                <a:latin typeface="Arial" panose="020B0604020202020204" pitchFamily="34" charset="0"/>
                <a:cs typeface="Arial" panose="020B0604020202020204" pitchFamily="34" charset="0"/>
              </a:rPr>
              <a:t>where 	m is the mass of an object (kg), and </a:t>
            </a:r>
          </a:p>
          <a:p>
            <a:pPr marL="1343025" indent="-269875"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g is the gravitational field strength at that surface (measured in N kg</a:t>
            </a:r>
            <a:r>
              <a:rPr lang="en-AU" sz="2600" baseline="30000" dirty="0" smtClean="0">
                <a:solidFill>
                  <a:schemeClr val="accent6">
                    <a:lumMod val="50000"/>
                  </a:schemeClr>
                </a:solidFill>
                <a:latin typeface="Arial" panose="020B0604020202020204" pitchFamily="34" charset="0"/>
                <a:cs typeface="Arial" panose="020B0604020202020204" pitchFamily="34" charset="0"/>
              </a:rPr>
              <a:t>–1</a:t>
            </a:r>
            <a:r>
              <a:rPr lang="en-AU" sz="2600" dirty="0" smtClean="0">
                <a:solidFill>
                  <a:schemeClr val="accent6">
                    <a:lumMod val="50000"/>
                  </a:schemeClr>
                </a:solidFill>
                <a:latin typeface="Arial" panose="020B0604020202020204" pitchFamily="34" charset="0"/>
                <a:cs typeface="Arial" panose="020B0604020202020204" pitchFamily="34" charset="0"/>
              </a:rPr>
              <a:t>). </a:t>
            </a:r>
          </a:p>
          <a:p>
            <a:pPr marL="1073150" indent="0"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For Earth this is 9.8 m s</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a:t>
            </a:r>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Field Strength</a:t>
            </a:r>
            <a:endParaRPr lang="en-AU" dirty="0"/>
          </a:p>
        </p:txBody>
      </p:sp>
    </p:spTree>
    <p:extLst>
      <p:ext uri="{BB962C8B-B14F-4D97-AF65-F5344CB8AC3E}">
        <p14:creationId xmlns:p14="http://schemas.microsoft.com/office/powerpoint/2010/main" val="2660403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4518248"/>
          </a:xfrm>
          <a:solidFill>
            <a:schemeClr val="bg2">
              <a:lumMod val="90000"/>
              <a:alpha val="60000"/>
            </a:schemeClr>
          </a:solidFill>
        </p:spPr>
        <p:txBody>
          <a:bodyPr>
            <a:noAutofit/>
          </a:bodyPr>
          <a:lstStyle/>
          <a:p>
            <a:pPr eaLnBrk="1" fontAlgn="auto" hangingPunct="1">
              <a:spcAft>
                <a:spcPts val="0"/>
              </a:spcAft>
              <a:buFontTx/>
              <a:buNone/>
              <a:defRPr/>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2.1b:</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A 10.0 kg watermelon falls a short distance to the ground. If the Earth has a radius of 6.38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6</a:t>
            </a:r>
            <a:r>
              <a:rPr lang="en-AU" sz="2600" dirty="0" smtClean="0">
                <a:solidFill>
                  <a:schemeClr val="accent6">
                    <a:lumMod val="50000"/>
                  </a:schemeClr>
                </a:solidFill>
                <a:latin typeface="Arial" panose="020B0604020202020204" pitchFamily="34" charset="0"/>
                <a:cs typeface="Arial" panose="020B0604020202020204" pitchFamily="34" charset="0"/>
              </a:rPr>
              <a:t> m and a mass of 5.97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24</a:t>
            </a:r>
            <a:r>
              <a:rPr lang="en-AU" sz="2600" dirty="0" smtClean="0">
                <a:solidFill>
                  <a:schemeClr val="accent6">
                    <a:lumMod val="50000"/>
                  </a:schemeClr>
                </a:solidFill>
                <a:latin typeface="Arial" panose="020B0604020202020204" pitchFamily="34" charset="0"/>
                <a:cs typeface="Arial" panose="020B0604020202020204" pitchFamily="34" charset="0"/>
              </a:rPr>
              <a:t> kg, calculate the:</a:t>
            </a:r>
          </a:p>
          <a:p>
            <a:pPr eaLnBrk="1" fontAlgn="auto" hangingPunct="1">
              <a:spcAft>
                <a:spcPts val="0"/>
              </a:spcAft>
              <a:buFontTx/>
              <a:buNone/>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marL="514350" indent="-514350" eaLnBrk="1" fontAlgn="auto" hangingPunct="1">
              <a:spcAft>
                <a:spcPts val="0"/>
              </a:spcAft>
              <a:buClr>
                <a:schemeClr val="accent6">
                  <a:lumMod val="50000"/>
                </a:schemeClr>
              </a:buClr>
              <a:buSzPct val="100000"/>
              <a:buFontTx/>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gravitational force that the Earth exerts on the watermelon</a:t>
            </a:r>
          </a:p>
          <a:p>
            <a:pPr marL="514350" indent="-514350" eaLnBrk="1" fontAlgn="auto" hangingPunct="1">
              <a:spcAft>
                <a:spcPts val="0"/>
              </a:spcAft>
              <a:buClr>
                <a:schemeClr val="accent6">
                  <a:lumMod val="50000"/>
                </a:schemeClr>
              </a:buClr>
              <a:buSzPct val="100000"/>
              <a:buFont typeface="+mj-lt"/>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gravitational </a:t>
            </a:r>
            <a:r>
              <a:rPr lang="en-AU" sz="2600" dirty="0">
                <a:solidFill>
                  <a:schemeClr val="accent6">
                    <a:lumMod val="50000"/>
                  </a:schemeClr>
                </a:solidFill>
                <a:latin typeface="Arial" panose="020B0604020202020204" pitchFamily="34" charset="0"/>
                <a:cs typeface="Arial" panose="020B0604020202020204" pitchFamily="34" charset="0"/>
              </a:rPr>
              <a:t>force that the watermelon exerts on the </a:t>
            </a:r>
            <a:r>
              <a:rPr lang="en-AU" sz="2600" dirty="0" smtClean="0">
                <a:solidFill>
                  <a:schemeClr val="accent6">
                    <a:lumMod val="50000"/>
                  </a:schemeClr>
                </a:solidFill>
                <a:latin typeface="Arial" panose="020B0604020202020204" pitchFamily="34" charset="0"/>
                <a:cs typeface="Arial" panose="020B0604020202020204" pitchFamily="34" charset="0"/>
              </a:rPr>
              <a:t>Earth.</a:t>
            </a:r>
          </a:p>
          <a:p>
            <a:pPr marL="514350" indent="-514350" eaLnBrk="1" fontAlgn="auto" hangingPunct="1">
              <a:spcAft>
                <a:spcPts val="0"/>
              </a:spcAft>
              <a:buClr>
                <a:schemeClr val="accent6">
                  <a:lumMod val="50000"/>
                </a:schemeClr>
              </a:buClr>
              <a:buSzPct val="100000"/>
              <a:buFont typeface="+mj-lt"/>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acceleration </a:t>
            </a:r>
            <a:r>
              <a:rPr lang="en-AU" sz="2600" dirty="0">
                <a:solidFill>
                  <a:schemeClr val="accent6">
                    <a:lumMod val="50000"/>
                  </a:schemeClr>
                </a:solidFill>
                <a:latin typeface="Arial" panose="020B0604020202020204" pitchFamily="34" charset="0"/>
                <a:cs typeface="Arial" panose="020B0604020202020204" pitchFamily="34" charset="0"/>
              </a:rPr>
              <a:t>of the watermelon towards the </a:t>
            </a:r>
            <a:r>
              <a:rPr lang="en-AU" sz="2600" dirty="0" smtClean="0">
                <a:solidFill>
                  <a:schemeClr val="accent6">
                    <a:lumMod val="50000"/>
                  </a:schemeClr>
                </a:solidFill>
                <a:latin typeface="Arial" panose="020B0604020202020204" pitchFamily="34" charset="0"/>
                <a:cs typeface="Arial" panose="020B0604020202020204" pitchFamily="34" charset="0"/>
              </a:rPr>
              <a:t>Earth</a:t>
            </a:r>
          </a:p>
          <a:p>
            <a:pPr marL="514350" indent="-514350" eaLnBrk="1" fontAlgn="auto" hangingPunct="1">
              <a:spcAft>
                <a:spcPts val="0"/>
              </a:spcAft>
              <a:buClr>
                <a:schemeClr val="accent6">
                  <a:lumMod val="50000"/>
                </a:schemeClr>
              </a:buClr>
              <a:buSzPct val="100000"/>
              <a:buFont typeface="+mj-lt"/>
              <a:buAutoNum type="alphaLcParenR"/>
              <a:defRPr/>
            </a:pPr>
            <a:r>
              <a:rPr lang="en-AU" sz="2600" dirty="0" smtClean="0">
                <a:solidFill>
                  <a:schemeClr val="accent6">
                    <a:lumMod val="50000"/>
                  </a:schemeClr>
                </a:solidFill>
                <a:latin typeface="Arial" panose="020B0604020202020204" pitchFamily="34" charset="0"/>
                <a:cs typeface="Arial" panose="020B0604020202020204" pitchFamily="34" charset="0"/>
              </a:rPr>
              <a:t>acceleration </a:t>
            </a:r>
            <a:r>
              <a:rPr lang="en-AU" sz="2600" dirty="0">
                <a:solidFill>
                  <a:schemeClr val="accent6">
                    <a:lumMod val="50000"/>
                  </a:schemeClr>
                </a:solidFill>
                <a:latin typeface="Arial" panose="020B0604020202020204" pitchFamily="34" charset="0"/>
                <a:cs typeface="Arial" panose="020B0604020202020204" pitchFamily="34" charset="0"/>
              </a:rPr>
              <a:t>of the Earth towards the watermelon.</a:t>
            </a:r>
          </a:p>
          <a:p>
            <a:pPr marL="514350" indent="-514350" eaLnBrk="1" fontAlgn="auto" hangingPunct="1">
              <a:spcAft>
                <a:spcPts val="0"/>
              </a:spcAft>
              <a:buFontTx/>
              <a:buAutoNum type="alphaLcParenR"/>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endParaRPr lang="en-AU" sz="2600" baseline="30000" dirty="0" smtClean="0">
              <a:solidFill>
                <a:schemeClr val="accent6">
                  <a:lumMod val="50000"/>
                </a:schemeClr>
              </a:solidFill>
              <a:latin typeface="Arial" panose="020B0604020202020204" pitchFamily="34" charset="0"/>
              <a:cs typeface="Arial" panose="020B0604020202020204" pitchFamily="34" charset="0"/>
            </a:endParaRPr>
          </a:p>
        </p:txBody>
      </p:sp>
      <p:sp>
        <p:nvSpPr>
          <p:cNvPr id="5"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Content Placeholder 2"/>
          <p:cNvSpPr>
            <a:spLocks noGrp="1"/>
          </p:cNvSpPr>
          <p:nvPr>
            <p:ph idx="1"/>
          </p:nvPr>
        </p:nvSpPr>
        <p:spPr>
          <a:xfrm>
            <a:off x="214313" y="1143000"/>
            <a:ext cx="8715375" cy="4014192"/>
          </a:xfrm>
        </p:spPr>
        <p:txBody>
          <a:bodyPr/>
          <a:lstStyle/>
          <a:p>
            <a:pPr eaLnBrk="1" hangingPunct="1">
              <a:buFontTx/>
              <a:buNone/>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2.1c:</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Calculate the gravitational field strength, g, at the surface of the Moon (mass of Moon is 7.35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22</a:t>
            </a:r>
            <a:r>
              <a:rPr lang="en-AU" sz="2600" dirty="0" smtClean="0">
                <a:solidFill>
                  <a:schemeClr val="accent6">
                    <a:lumMod val="50000"/>
                  </a:schemeClr>
                </a:solidFill>
                <a:latin typeface="Arial" panose="020B0604020202020204" pitchFamily="34" charset="0"/>
                <a:cs typeface="Arial" panose="020B0604020202020204" pitchFamily="34" charset="0"/>
              </a:rPr>
              <a:t> kg, radius of Moon is 1.74 × 10</a:t>
            </a:r>
            <a:r>
              <a:rPr lang="en-AU" sz="2600" baseline="30000" dirty="0" smtClean="0">
                <a:solidFill>
                  <a:schemeClr val="accent6">
                    <a:lumMod val="50000"/>
                  </a:schemeClr>
                </a:solidFill>
                <a:latin typeface="Arial" panose="020B0604020202020204" pitchFamily="34" charset="0"/>
                <a:cs typeface="Arial" panose="020B0604020202020204" pitchFamily="34" charset="0"/>
              </a:rPr>
              <a:t>6</a:t>
            </a:r>
            <a:r>
              <a:rPr lang="en-AU" sz="2600" dirty="0" smtClean="0">
                <a:solidFill>
                  <a:schemeClr val="accent6">
                    <a:lumMod val="50000"/>
                  </a:schemeClr>
                </a:solidFill>
                <a:latin typeface="Arial" panose="020B0604020202020204" pitchFamily="34" charset="0"/>
                <a:cs typeface="Arial" panose="020B0604020202020204" pitchFamily="34" charset="0"/>
              </a:rPr>
              <a:t> m).</a:t>
            </a: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hangingPunct="1">
              <a:buFontTx/>
              <a:buNone/>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2.1d:</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Determine the weight of an astronaut, whose total mass is 100.0 kg, if he was on the Moon.</a:t>
            </a:r>
          </a:p>
        </p:txBody>
      </p:sp>
      <p:sp>
        <p:nvSpPr>
          <p:cNvPr id="7"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5572125"/>
          </a:xfrm>
        </p:spPr>
        <p:txBody>
          <a:bodyPr>
            <a:normAutofit/>
          </a:bodyPr>
          <a:lstStyle/>
          <a:p>
            <a:pPr eaLnBrk="1" fontAlgn="auto" hangingPunct="1">
              <a:spcAft>
                <a:spcPts val="0"/>
              </a:spcAft>
              <a:buFontTx/>
              <a:buNone/>
              <a:defRPr/>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2.1e:</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An astronaut travels away from Earth to a region in space where the gravitational force due to Earth is only 1.00% of that at Earth’s surface. What distance is the astronaut from the Earths surface?</a:t>
            </a: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5572125"/>
          </a:xfrm>
        </p:spPr>
        <p:txBody>
          <a:bodyPr>
            <a:normAutofit/>
          </a:bodyPr>
          <a:lstStyle/>
          <a:p>
            <a:pPr marL="0" indent="0">
              <a:buNone/>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2.1f:</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The </a:t>
            </a:r>
            <a:r>
              <a:rPr lang="en-AU" sz="2600" dirty="0">
                <a:latin typeface="Arial" panose="020B0604020202020204" pitchFamily="34" charset="0"/>
                <a:cs typeface="Arial" panose="020B0604020202020204" pitchFamily="34" charset="0"/>
              </a:rPr>
              <a:t>gravitational force that acts on a 1.20 × 10</a:t>
            </a:r>
            <a:r>
              <a:rPr lang="en-AU" sz="2600" baseline="30000" dirty="0">
                <a:latin typeface="Arial" panose="020B0604020202020204" pitchFamily="34" charset="0"/>
                <a:cs typeface="Arial" panose="020B0604020202020204" pitchFamily="34" charset="0"/>
              </a:rPr>
              <a:t>3</a:t>
            </a:r>
            <a:r>
              <a:rPr lang="en-AU" sz="2600" dirty="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kg space </a:t>
            </a:r>
            <a:r>
              <a:rPr lang="en-AU" sz="2600" dirty="0">
                <a:latin typeface="Arial" panose="020B0604020202020204" pitchFamily="34" charset="0"/>
                <a:cs typeface="Arial" panose="020B0604020202020204" pitchFamily="34" charset="0"/>
              </a:rPr>
              <a:t>probe at the equator on the surface of </a:t>
            </a:r>
            <a:r>
              <a:rPr lang="en-AU" sz="2600" dirty="0" smtClean="0">
                <a:latin typeface="Arial" panose="020B0604020202020204" pitchFamily="34" charset="0"/>
                <a:cs typeface="Arial" panose="020B0604020202020204" pitchFamily="34" charset="0"/>
              </a:rPr>
              <a:t>Mars is </a:t>
            </a:r>
            <a:r>
              <a:rPr lang="en-AU" sz="2600" dirty="0">
                <a:latin typeface="Arial" panose="020B0604020202020204" pitchFamily="34" charset="0"/>
                <a:cs typeface="Arial" panose="020B0604020202020204" pitchFamily="34" charset="0"/>
              </a:rPr>
              <a:t>4.43 × 10</a:t>
            </a:r>
            <a:r>
              <a:rPr lang="en-AU" sz="2600" baseline="30000" dirty="0">
                <a:latin typeface="Arial" panose="020B0604020202020204" pitchFamily="34" charset="0"/>
                <a:cs typeface="Arial" panose="020B0604020202020204" pitchFamily="34" charset="0"/>
              </a:rPr>
              <a:t>3</a:t>
            </a:r>
            <a:r>
              <a:rPr lang="en-AU" sz="2600" dirty="0">
                <a:latin typeface="Arial" panose="020B0604020202020204" pitchFamily="34" charset="0"/>
                <a:cs typeface="Arial" panose="020B0604020202020204" pitchFamily="34" charset="0"/>
              </a:rPr>
              <a:t> N. The radius of Mars is 3397 km at </a:t>
            </a:r>
            <a:r>
              <a:rPr lang="en-AU" sz="2600" dirty="0" smtClean="0">
                <a:latin typeface="Arial" panose="020B0604020202020204" pitchFamily="34" charset="0"/>
                <a:cs typeface="Arial" panose="020B0604020202020204" pitchFamily="34" charset="0"/>
              </a:rPr>
              <a:t>the equator</a:t>
            </a:r>
            <a:r>
              <a:rPr lang="en-AU" sz="2600" dirty="0">
                <a:latin typeface="Arial" panose="020B0604020202020204" pitchFamily="34" charset="0"/>
                <a:cs typeface="Arial" panose="020B0604020202020204" pitchFamily="34" charset="0"/>
              </a:rPr>
              <a:t>. Without using the mass of Mars, </a:t>
            </a:r>
            <a:r>
              <a:rPr lang="en-AU" sz="2600" dirty="0" smtClean="0">
                <a:latin typeface="Arial" panose="020B0604020202020204" pitchFamily="34" charset="0"/>
                <a:cs typeface="Arial" panose="020B0604020202020204" pitchFamily="34" charset="0"/>
              </a:rPr>
              <a:t>determine the </a:t>
            </a:r>
            <a:r>
              <a:rPr lang="en-AU" sz="2600" dirty="0">
                <a:latin typeface="Arial" panose="020B0604020202020204" pitchFamily="34" charset="0"/>
                <a:cs typeface="Arial" panose="020B0604020202020204" pitchFamily="34" charset="0"/>
              </a:rPr>
              <a:t>gravitational force that acts on the space </a:t>
            </a:r>
            <a:r>
              <a:rPr lang="en-AU" sz="2600" dirty="0" smtClean="0">
                <a:latin typeface="Arial" panose="020B0604020202020204" pitchFamily="34" charset="0"/>
                <a:cs typeface="Arial" panose="020B0604020202020204" pitchFamily="34" charset="0"/>
              </a:rPr>
              <a:t>probe when </a:t>
            </a:r>
            <a:r>
              <a:rPr lang="en-AU" sz="2600" dirty="0">
                <a:latin typeface="Arial" panose="020B0604020202020204" pitchFamily="34" charset="0"/>
                <a:cs typeface="Arial" panose="020B0604020202020204" pitchFamily="34" charset="0"/>
              </a:rPr>
              <a:t>it is:</a:t>
            </a:r>
          </a:p>
          <a:p>
            <a:pPr marL="514350" indent="-514350">
              <a:buClr>
                <a:schemeClr val="accent6">
                  <a:lumMod val="50000"/>
                </a:schemeClr>
              </a:buClr>
              <a:buSzPct val="100000"/>
              <a:buFont typeface="+mj-lt"/>
              <a:buAutoNum type="alphaLcParenR"/>
            </a:pPr>
            <a:r>
              <a:rPr lang="en-AU" sz="2600" dirty="0" smtClean="0">
                <a:latin typeface="Arial" panose="020B0604020202020204" pitchFamily="34" charset="0"/>
                <a:cs typeface="Arial" panose="020B0604020202020204" pitchFamily="34" charset="0"/>
              </a:rPr>
              <a:t>3397 </a:t>
            </a:r>
            <a:r>
              <a:rPr lang="en-AU" sz="2600" dirty="0">
                <a:latin typeface="Arial" panose="020B0604020202020204" pitchFamily="34" charset="0"/>
                <a:cs typeface="Arial" panose="020B0604020202020204" pitchFamily="34" charset="0"/>
              </a:rPr>
              <a:t>km above the surface of Mars</a:t>
            </a:r>
          </a:p>
          <a:p>
            <a:pPr marL="514350" indent="-514350">
              <a:buClr>
                <a:schemeClr val="accent6">
                  <a:lumMod val="50000"/>
                </a:schemeClr>
              </a:buClr>
              <a:buSzPct val="100000"/>
              <a:buFont typeface="+mj-lt"/>
              <a:buAutoNum type="alphaLcParenR"/>
            </a:pPr>
            <a:r>
              <a:rPr lang="en-AU" sz="2600" dirty="0" smtClean="0">
                <a:latin typeface="Arial" panose="020B0604020202020204" pitchFamily="34" charset="0"/>
                <a:cs typeface="Arial" panose="020B0604020202020204" pitchFamily="34" charset="0"/>
              </a:rPr>
              <a:t>6794 </a:t>
            </a:r>
            <a:r>
              <a:rPr lang="en-AU" sz="2600" dirty="0">
                <a:latin typeface="Arial" panose="020B0604020202020204" pitchFamily="34" charset="0"/>
                <a:cs typeface="Arial" panose="020B0604020202020204" pitchFamily="34" charset="0"/>
              </a:rPr>
              <a:t>km above the surface of Mars.</a:t>
            </a:r>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 &amp; Field Strength</a:t>
            </a:r>
            <a:endParaRPr lang="en-AU" dirty="0"/>
          </a:p>
        </p:txBody>
      </p:sp>
    </p:spTree>
    <p:extLst>
      <p:ext uri="{BB962C8B-B14F-4D97-AF65-F5344CB8AC3E}">
        <p14:creationId xmlns:p14="http://schemas.microsoft.com/office/powerpoint/2010/main" val="2765219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Context:</a:t>
            </a:r>
            <a:r>
              <a:rPr lang="en-AU" sz="2800" dirty="0">
                <a:solidFill>
                  <a:schemeClr val="accent6">
                    <a:lumMod val="50000"/>
                  </a:schemeClr>
                </a:solidFill>
                <a:latin typeface="Arial" pitchFamily="34" charset="0"/>
                <a:cs typeface="Arial" pitchFamily="34" charset="0"/>
              </a:rPr>
              <a:t> How is this content used to better society?</a:t>
            </a: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971600" y="2564904"/>
            <a:ext cx="6444716" cy="954107"/>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The application of gravity with respect to the motion of objects.</a:t>
            </a:r>
          </a:p>
        </p:txBody>
      </p:sp>
    </p:spTree>
    <p:extLst>
      <p:ext uri="{BB962C8B-B14F-4D97-AF65-F5344CB8AC3E}">
        <p14:creationId xmlns:p14="http://schemas.microsoft.com/office/powerpoint/2010/main" val="112488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accent4">
              <a:lumMod val="40000"/>
              <a:lumOff val="60000"/>
              <a:alpha val="60000"/>
            </a:schemeClr>
          </a:solidFill>
        </p:spPr>
        <p:txBody>
          <a:bodyPr/>
          <a:lstStyle/>
          <a:p>
            <a:pPr marL="0" indent="0">
              <a:buNone/>
            </a:pPr>
            <a:r>
              <a:rPr lang="en-AU" sz="2800" b="1" u="sng" dirty="0" smtClean="0">
                <a:solidFill>
                  <a:schemeClr val="accent6">
                    <a:lumMod val="50000"/>
                  </a:schemeClr>
                </a:solidFill>
                <a:latin typeface="Arial" pitchFamily="34" charset="0"/>
                <a:cs typeface="Arial" pitchFamily="34" charset="0"/>
              </a:rPr>
              <a:t>Key Words</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052131"/>
            <a:ext cx="6624735" cy="2677656"/>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Gravitational Force</a:t>
            </a:r>
          </a:p>
          <a:p>
            <a:r>
              <a:rPr lang="en-AU" sz="2800" dirty="0" smtClean="0">
                <a:solidFill>
                  <a:schemeClr val="accent6">
                    <a:lumMod val="50000"/>
                  </a:schemeClr>
                </a:solidFill>
                <a:latin typeface="Arial" pitchFamily="34" charset="0"/>
                <a:cs typeface="Arial" pitchFamily="34" charset="0"/>
              </a:rPr>
              <a:t>Gravitational Field</a:t>
            </a:r>
          </a:p>
          <a:p>
            <a:r>
              <a:rPr lang="en-AU" sz="2800" dirty="0" smtClean="0">
                <a:solidFill>
                  <a:schemeClr val="accent6">
                    <a:lumMod val="50000"/>
                  </a:schemeClr>
                </a:solidFill>
                <a:latin typeface="Arial" pitchFamily="34" charset="0"/>
                <a:cs typeface="Arial" pitchFamily="34" charset="0"/>
              </a:rPr>
              <a:t>Gravity</a:t>
            </a:r>
          </a:p>
          <a:p>
            <a:r>
              <a:rPr lang="en-AU" sz="2800" dirty="0" smtClean="0">
                <a:solidFill>
                  <a:schemeClr val="accent6">
                    <a:lumMod val="50000"/>
                  </a:schemeClr>
                </a:solidFill>
                <a:latin typeface="Arial" pitchFamily="34" charset="0"/>
                <a:cs typeface="Arial" pitchFamily="34" charset="0"/>
              </a:rPr>
              <a:t>Inverse Square Law</a:t>
            </a:r>
          </a:p>
          <a:p>
            <a:r>
              <a:rPr lang="en-AU" sz="2800" dirty="0" smtClean="0">
                <a:solidFill>
                  <a:schemeClr val="accent6">
                    <a:lumMod val="50000"/>
                  </a:schemeClr>
                </a:solidFill>
                <a:latin typeface="Arial" pitchFamily="34" charset="0"/>
                <a:cs typeface="Arial" pitchFamily="34" charset="0"/>
              </a:rPr>
              <a:t>Field lines</a:t>
            </a:r>
          </a:p>
          <a:p>
            <a:r>
              <a:rPr lang="en-AU" sz="2800" dirty="0" smtClean="0">
                <a:solidFill>
                  <a:schemeClr val="accent6">
                    <a:lumMod val="50000"/>
                  </a:schemeClr>
                </a:solidFill>
                <a:latin typeface="Arial" pitchFamily="34" charset="0"/>
                <a:cs typeface="Arial" pitchFamily="34" charset="0"/>
              </a:rPr>
              <a:t>Universal Gravitational Constant</a:t>
            </a:r>
          </a:p>
        </p:txBody>
      </p:sp>
    </p:spTree>
    <p:extLst>
      <p:ext uri="{BB962C8B-B14F-4D97-AF65-F5344CB8AC3E}">
        <p14:creationId xmlns:p14="http://schemas.microsoft.com/office/powerpoint/2010/main" val="407898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accent6">
                    <a:lumMod val="50000"/>
                  </a:schemeClr>
                </a:solidFill>
                <a:effectLst/>
                <a:latin typeface="Arial" pitchFamily="34" charset="0"/>
                <a:cs typeface="Arial" pitchFamily="34" charset="0"/>
              </a:rPr>
              <a:t>Set up the </a:t>
            </a:r>
            <a:r>
              <a:rPr lang="en-AU" sz="2800" b="1" u="sng" dirty="0">
                <a:solidFill>
                  <a:schemeClr val="accent6">
                    <a:lumMod val="50000"/>
                  </a:schemeClr>
                </a:solidFill>
                <a:effectLst/>
                <a:latin typeface="Arial" pitchFamily="34" charset="0"/>
                <a:cs typeface="Arial" pitchFamily="34" charset="0"/>
              </a:rPr>
              <a:t>first</a:t>
            </a:r>
            <a:r>
              <a:rPr lang="en-AU" sz="2800" dirty="0">
                <a:solidFill>
                  <a:schemeClr val="accent6">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6">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2153"/>
            <a:ext cx="8280919" cy="6013471"/>
            <a:chOff x="971600" y="2272716"/>
            <a:chExt cx="7046046" cy="5116724"/>
          </a:xfrm>
        </p:grpSpPr>
        <p:grpSp>
          <p:nvGrpSpPr>
            <p:cNvPr id="5" name="Group 4"/>
            <p:cNvGrpSpPr/>
            <p:nvPr/>
          </p:nvGrpSpPr>
          <p:grpSpPr>
            <a:xfrm>
              <a:off x="971600" y="2272716"/>
              <a:ext cx="7046046" cy="5116724"/>
              <a:chOff x="971600" y="2272716"/>
              <a:chExt cx="7046046" cy="5116724"/>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72716"/>
                <a:ext cx="7046046" cy="2359576"/>
                <a:chOff x="971600" y="1336612"/>
                <a:chExt cx="7046046" cy="2359576"/>
              </a:xfrm>
            </p:grpSpPr>
            <p:sp>
              <p:nvSpPr>
                <p:cNvPr id="9" name="TextBox 8"/>
                <p:cNvSpPr txBox="1"/>
                <p:nvPr/>
              </p:nvSpPr>
              <p:spPr>
                <a:xfrm>
                  <a:off x="971601" y="1336612"/>
                  <a:ext cx="5184576" cy="707076"/>
                </a:xfrm>
                <a:prstGeom prst="rect">
                  <a:avLst/>
                </a:prstGeom>
                <a:noFill/>
                <a:ln>
                  <a:noFill/>
                </a:ln>
              </p:spPr>
              <p:txBody>
                <a:bodyPr wrap="square" rtlCol="0">
                  <a:spAutoFit/>
                </a:bodyPr>
                <a:lstStyle/>
                <a:p>
                  <a:r>
                    <a:rPr lang="en-AU" sz="2400" b="1" u="sng" dirty="0" smtClean="0">
                      <a:solidFill>
                        <a:schemeClr val="accent6">
                          <a:lumMod val="50000"/>
                        </a:schemeClr>
                      </a:solidFill>
                    </a:rPr>
                    <a:t>Focus:</a:t>
                  </a:r>
                  <a:r>
                    <a:rPr lang="en-AU" sz="2400" dirty="0" smtClean="0">
                      <a:solidFill>
                        <a:schemeClr val="accent6">
                          <a:lumMod val="50000"/>
                        </a:schemeClr>
                      </a:solidFill>
                    </a:rPr>
                    <a:t> State the Chapter Number, Title and the page numbers (3 lines).  </a:t>
                  </a:r>
                  <a:endParaRPr lang="en-AU" sz="2400" dirty="0">
                    <a:solidFill>
                      <a:schemeClr val="accent6">
                        <a:lumMod val="50000"/>
                      </a:schemeClr>
                    </a:solidFill>
                  </a:endParaRPr>
                </a:p>
              </p:txBody>
            </p:sp>
            <p:sp>
              <p:nvSpPr>
                <p:cNvPr id="10" name="TextBox 9"/>
                <p:cNvSpPr txBox="1"/>
                <p:nvPr/>
              </p:nvSpPr>
              <p:spPr>
                <a:xfrm>
                  <a:off x="971600" y="2360600"/>
                  <a:ext cx="5155404" cy="1335588"/>
                </a:xfrm>
                <a:prstGeom prst="rect">
                  <a:avLst/>
                </a:prstGeom>
                <a:noFill/>
                <a:ln>
                  <a:noFill/>
                </a:ln>
              </p:spPr>
              <p:txBody>
                <a:bodyPr wrap="square" rtlCol="0">
                  <a:spAutoFit/>
                </a:bodyPr>
                <a:lstStyle/>
                <a:p>
                  <a:r>
                    <a:rPr lang="en-AU" sz="2400" b="1" u="sng" dirty="0" smtClean="0">
                      <a:solidFill>
                        <a:schemeClr val="accent6">
                          <a:lumMod val="50000"/>
                        </a:schemeClr>
                      </a:solidFill>
                    </a:rPr>
                    <a:t>Context:</a:t>
                  </a:r>
                  <a:r>
                    <a:rPr lang="en-AU" sz="2400" dirty="0" smtClean="0">
                      <a:solidFill>
                        <a:schemeClr val="accent6">
                          <a:lumMod val="50000"/>
                        </a:schemeClr>
                      </a:solidFill>
                    </a:rPr>
                    <a:t> During the lesson write in this section what this topic relates to in the ‘real’ world. How is this content used to better society?  (5 lines)</a:t>
                  </a:r>
                  <a:endParaRPr lang="en-AU" sz="2400" dirty="0">
                    <a:solidFill>
                      <a:schemeClr val="accent6">
                        <a:lumMod val="50000"/>
                      </a:schemeClr>
                    </a:solidFill>
                  </a:endParaRPr>
                </a:p>
              </p:txBody>
            </p:sp>
            <p:sp>
              <p:nvSpPr>
                <p:cNvPr id="11" name="TextBox 10"/>
                <p:cNvSpPr txBox="1"/>
                <p:nvPr/>
              </p:nvSpPr>
              <p:spPr>
                <a:xfrm>
                  <a:off x="6156176" y="1336612"/>
                  <a:ext cx="1861470" cy="2345909"/>
                </a:xfrm>
                <a:prstGeom prst="rect">
                  <a:avLst/>
                </a:prstGeom>
                <a:noFill/>
                <a:ln>
                  <a:noFill/>
                </a:ln>
              </p:spPr>
              <p:txBody>
                <a:bodyPr wrap="square" rtlCol="0">
                  <a:spAutoFit/>
                </a:bodyPr>
                <a:lstStyle/>
                <a:p>
                  <a:r>
                    <a:rPr lang="en-AU" sz="2100" b="1" u="sng" dirty="0" smtClean="0">
                      <a:solidFill>
                        <a:schemeClr val="accent6">
                          <a:lumMod val="50000"/>
                        </a:schemeClr>
                      </a:solidFill>
                    </a:rPr>
                    <a:t>Keywords:</a:t>
                  </a:r>
                  <a:r>
                    <a:rPr lang="en-AU" sz="2100" dirty="0" smtClean="0">
                      <a:solidFill>
                        <a:schemeClr val="accent6">
                          <a:lumMod val="50000"/>
                        </a:schemeClr>
                      </a:solidFill>
                    </a:rPr>
                    <a:t> During the lesson write out your own keywords used during the lesson.                              (8 lines)</a:t>
                  </a:r>
                  <a:endParaRPr lang="en-AU" sz="2100" dirty="0">
                    <a:solidFill>
                      <a:schemeClr val="accent6">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7865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276872"/>
            <a:ext cx="6552728" cy="1815882"/>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2.1 &amp; 2.2 </a:t>
            </a:r>
            <a:r>
              <a:rPr lang="en-AU" sz="2800" dirty="0">
                <a:solidFill>
                  <a:schemeClr val="accent6">
                    <a:lumMod val="50000"/>
                  </a:schemeClr>
                </a:solidFill>
                <a:latin typeface="Arial" pitchFamily="34" charset="0"/>
                <a:cs typeface="Arial" pitchFamily="34" charset="0"/>
              </a:rPr>
              <a:t>- 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smtClean="0">
                <a:solidFill>
                  <a:schemeClr val="accent6">
                    <a:lumMod val="50000"/>
                  </a:schemeClr>
                </a:solidFill>
                <a:latin typeface="Arial" pitchFamily="34" charset="0"/>
                <a:cs typeface="Arial" pitchFamily="34" charset="0"/>
              </a:rPr>
              <a:t>No Chapter to read by </a:t>
            </a:r>
            <a:r>
              <a:rPr lang="en-AU" sz="2800" dirty="0">
                <a:solidFill>
                  <a:schemeClr val="accent6">
                    <a:lumMod val="50000"/>
                  </a:schemeClr>
                </a:solidFill>
                <a:latin typeface="Arial" pitchFamily="34" charset="0"/>
                <a:cs typeface="Arial" pitchFamily="34" charset="0"/>
              </a:rPr>
              <a:t>next lesson.</a:t>
            </a:r>
          </a:p>
        </p:txBody>
      </p:sp>
    </p:spTree>
    <p:extLst>
      <p:ext uri="{BB962C8B-B14F-4D97-AF65-F5344CB8AC3E}">
        <p14:creationId xmlns:p14="http://schemas.microsoft.com/office/powerpoint/2010/main" val="25137355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accent6">
                    <a:lumMod val="50000"/>
                  </a:schemeClr>
                </a:solidFill>
                <a:effectLst/>
                <a:latin typeface="Arial" pitchFamily="34" charset="0"/>
                <a:cs typeface="Arial" pitchFamily="34" charset="0"/>
              </a:rPr>
              <a:t>Set up the </a:t>
            </a:r>
            <a:r>
              <a:rPr lang="en-AU" sz="2800" b="1" u="sng" dirty="0">
                <a:solidFill>
                  <a:schemeClr val="accent6">
                    <a:lumMod val="50000"/>
                  </a:schemeClr>
                </a:solidFill>
                <a:effectLst/>
                <a:latin typeface="Arial" pitchFamily="34" charset="0"/>
                <a:cs typeface="Arial" pitchFamily="34" charset="0"/>
              </a:rPr>
              <a:t>first</a:t>
            </a:r>
            <a:r>
              <a:rPr lang="en-AU" sz="2800" dirty="0">
                <a:solidFill>
                  <a:schemeClr val="accent6">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6">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2153"/>
            <a:ext cx="8280919" cy="6013471"/>
            <a:chOff x="971600" y="2272716"/>
            <a:chExt cx="7046046" cy="5116724"/>
          </a:xfrm>
        </p:grpSpPr>
        <p:grpSp>
          <p:nvGrpSpPr>
            <p:cNvPr id="5" name="Group 4"/>
            <p:cNvGrpSpPr/>
            <p:nvPr/>
          </p:nvGrpSpPr>
          <p:grpSpPr>
            <a:xfrm>
              <a:off x="971600" y="2272716"/>
              <a:ext cx="7046046" cy="5116724"/>
              <a:chOff x="971600" y="2272716"/>
              <a:chExt cx="7046046" cy="5116724"/>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72716"/>
                <a:ext cx="7046046" cy="2359576"/>
                <a:chOff x="971600" y="1336612"/>
                <a:chExt cx="7046046" cy="2359576"/>
              </a:xfrm>
            </p:grpSpPr>
            <p:sp>
              <p:nvSpPr>
                <p:cNvPr id="9" name="TextBox 8"/>
                <p:cNvSpPr txBox="1"/>
                <p:nvPr/>
              </p:nvSpPr>
              <p:spPr>
                <a:xfrm>
                  <a:off x="971601" y="1336612"/>
                  <a:ext cx="5184576" cy="707076"/>
                </a:xfrm>
                <a:prstGeom prst="rect">
                  <a:avLst/>
                </a:prstGeom>
                <a:noFill/>
                <a:ln>
                  <a:noFill/>
                </a:ln>
              </p:spPr>
              <p:txBody>
                <a:bodyPr wrap="square" rtlCol="0">
                  <a:spAutoFit/>
                </a:bodyPr>
                <a:lstStyle/>
                <a:p>
                  <a:r>
                    <a:rPr lang="en-AU" sz="2400" b="1" u="sng" dirty="0" smtClean="0">
                      <a:solidFill>
                        <a:schemeClr val="accent6">
                          <a:lumMod val="50000"/>
                        </a:schemeClr>
                      </a:solidFill>
                    </a:rPr>
                    <a:t>Focus:</a:t>
                  </a:r>
                  <a:r>
                    <a:rPr lang="en-AU" sz="2400" dirty="0" smtClean="0">
                      <a:solidFill>
                        <a:schemeClr val="accent6">
                          <a:lumMod val="50000"/>
                        </a:schemeClr>
                      </a:solidFill>
                    </a:rPr>
                    <a:t> State the Chapter Number, Title and the page numbers (3 lines).  </a:t>
                  </a:r>
                  <a:endParaRPr lang="en-AU" sz="2400" dirty="0">
                    <a:solidFill>
                      <a:schemeClr val="accent6">
                        <a:lumMod val="50000"/>
                      </a:schemeClr>
                    </a:solidFill>
                  </a:endParaRPr>
                </a:p>
              </p:txBody>
            </p:sp>
            <p:sp>
              <p:nvSpPr>
                <p:cNvPr id="10" name="TextBox 9"/>
                <p:cNvSpPr txBox="1"/>
                <p:nvPr/>
              </p:nvSpPr>
              <p:spPr>
                <a:xfrm>
                  <a:off x="971600" y="2360600"/>
                  <a:ext cx="5155404" cy="1335588"/>
                </a:xfrm>
                <a:prstGeom prst="rect">
                  <a:avLst/>
                </a:prstGeom>
                <a:noFill/>
                <a:ln>
                  <a:noFill/>
                </a:ln>
              </p:spPr>
              <p:txBody>
                <a:bodyPr wrap="square" rtlCol="0">
                  <a:spAutoFit/>
                </a:bodyPr>
                <a:lstStyle/>
                <a:p>
                  <a:r>
                    <a:rPr lang="en-AU" sz="2400" b="1" u="sng" dirty="0" smtClean="0">
                      <a:solidFill>
                        <a:schemeClr val="accent6">
                          <a:lumMod val="50000"/>
                        </a:schemeClr>
                      </a:solidFill>
                    </a:rPr>
                    <a:t>Context:</a:t>
                  </a:r>
                  <a:r>
                    <a:rPr lang="en-AU" sz="2400" dirty="0" smtClean="0">
                      <a:solidFill>
                        <a:schemeClr val="accent6">
                          <a:lumMod val="50000"/>
                        </a:schemeClr>
                      </a:solidFill>
                    </a:rPr>
                    <a:t> During the lesson write in this section what this topic relates to in the ‘real’ world. How is this content used to better society?  (5 lines)</a:t>
                  </a:r>
                  <a:endParaRPr lang="en-AU" sz="2400" dirty="0">
                    <a:solidFill>
                      <a:schemeClr val="accent6">
                        <a:lumMod val="50000"/>
                      </a:schemeClr>
                    </a:solidFill>
                  </a:endParaRPr>
                </a:p>
              </p:txBody>
            </p:sp>
            <p:sp>
              <p:nvSpPr>
                <p:cNvPr id="11" name="TextBox 10"/>
                <p:cNvSpPr txBox="1"/>
                <p:nvPr/>
              </p:nvSpPr>
              <p:spPr>
                <a:xfrm>
                  <a:off x="6156176" y="1336612"/>
                  <a:ext cx="1861470" cy="2345909"/>
                </a:xfrm>
                <a:prstGeom prst="rect">
                  <a:avLst/>
                </a:prstGeom>
                <a:noFill/>
                <a:ln>
                  <a:noFill/>
                </a:ln>
              </p:spPr>
              <p:txBody>
                <a:bodyPr wrap="square" rtlCol="0">
                  <a:spAutoFit/>
                </a:bodyPr>
                <a:lstStyle/>
                <a:p>
                  <a:r>
                    <a:rPr lang="en-AU" sz="2100" b="1" u="sng" dirty="0" smtClean="0">
                      <a:solidFill>
                        <a:schemeClr val="accent6">
                          <a:lumMod val="50000"/>
                        </a:schemeClr>
                      </a:solidFill>
                    </a:rPr>
                    <a:t>Keywords:</a:t>
                  </a:r>
                  <a:r>
                    <a:rPr lang="en-AU" sz="2100" dirty="0" smtClean="0">
                      <a:solidFill>
                        <a:schemeClr val="accent6">
                          <a:lumMod val="50000"/>
                        </a:schemeClr>
                      </a:solidFill>
                    </a:rPr>
                    <a:t> During the lesson write out your own keywords used during the lesson.                              (8 lines)</a:t>
                  </a:r>
                  <a:endParaRPr lang="en-AU" sz="2100" dirty="0">
                    <a:solidFill>
                      <a:schemeClr val="accent6">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4141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1520" y="332656"/>
            <a:ext cx="8712968" cy="1222375"/>
          </a:xfrm>
        </p:spPr>
        <p:txBody>
          <a:bodyPr>
            <a:noAutofit/>
          </a:bodyPr>
          <a:lstStyle/>
          <a:p>
            <a:r>
              <a:rPr lang="en-AU" sz="8700" dirty="0" smtClean="0"/>
              <a:t>Satellites</a:t>
            </a:r>
            <a:endParaRPr lang="en-AU" sz="8700" dirty="0"/>
          </a:p>
        </p:txBody>
      </p:sp>
      <p:sp>
        <p:nvSpPr>
          <p:cNvPr id="4" name="Subtitle 3"/>
          <p:cNvSpPr>
            <a:spLocks noGrp="1"/>
          </p:cNvSpPr>
          <p:nvPr>
            <p:ph type="subTitle" idx="1"/>
          </p:nvPr>
        </p:nvSpPr>
        <p:spPr>
          <a:xfrm>
            <a:off x="381000" y="4509120"/>
            <a:ext cx="8458200" cy="914400"/>
          </a:xfrm>
        </p:spPr>
        <p:txBody>
          <a:bodyPr/>
          <a:lstStyle/>
          <a:p>
            <a:r>
              <a:rPr lang="en-AU" sz="3200" b="1" dirty="0" smtClean="0"/>
              <a:t>No Chapter</a:t>
            </a:r>
            <a:endParaRPr lang="en-AU" sz="3200" b="1" dirty="0"/>
          </a:p>
        </p:txBody>
      </p:sp>
    </p:spTree>
    <p:extLst>
      <p:ext uri="{BB962C8B-B14F-4D97-AF65-F5344CB8AC3E}">
        <p14:creationId xmlns:p14="http://schemas.microsoft.com/office/powerpoint/2010/main" val="39205088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Artificial Satellites</a:t>
            </a:r>
            <a:endParaRPr lang="en-US" dirty="0"/>
          </a:p>
        </p:txBody>
      </p:sp>
      <p:pic>
        <p:nvPicPr>
          <p:cNvPr id="27651" name="Picture 2" descr="http://d1jqu7g1y74ds1.cloudfront.net/wp-content/uploads/2008/09/sat_track1.jpg"/>
          <p:cNvPicPr>
            <a:picLocks noChangeAspect="1" noChangeArrowheads="1"/>
          </p:cNvPicPr>
          <p:nvPr/>
        </p:nvPicPr>
        <p:blipFill>
          <a:blip r:embed="rId2"/>
          <a:srcRect/>
          <a:stretch>
            <a:fillRect/>
          </a:stretch>
        </p:blipFill>
        <p:spPr bwMode="auto">
          <a:xfrm>
            <a:off x="642938" y="1352550"/>
            <a:ext cx="8001000" cy="523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9875"/>
            <a:ext cx="8686800" cy="838200"/>
          </a:xfrm>
        </p:spPr>
        <p:txBody>
          <a:bodyPr/>
          <a:lstStyle/>
          <a:p>
            <a:pPr eaLnBrk="1" fontAlgn="auto" hangingPunct="1">
              <a:spcAft>
                <a:spcPts val="0"/>
              </a:spcAft>
              <a:defRPr/>
            </a:pPr>
            <a:r>
              <a:rPr lang="en-AU" dirty="0" smtClean="0"/>
              <a:t>Artificial Satellites</a:t>
            </a:r>
            <a:endParaRPr lang="en-US" dirty="0"/>
          </a:p>
        </p:txBody>
      </p:sp>
      <p:pic>
        <p:nvPicPr>
          <p:cNvPr id="28675" name="Picture 2" descr="https://c479107.ssl.cf2.rackcdn.com/files/2110/width668/aapone-20090212000154539144-us-space-accident-satellite-original.jpg"/>
          <p:cNvPicPr>
            <a:picLocks noChangeAspect="1" noChangeArrowheads="1"/>
          </p:cNvPicPr>
          <p:nvPr/>
        </p:nvPicPr>
        <p:blipFill>
          <a:blip r:embed="rId2"/>
          <a:srcRect/>
          <a:stretch>
            <a:fillRect/>
          </a:stretch>
        </p:blipFill>
        <p:spPr bwMode="auto">
          <a:xfrm>
            <a:off x="500063" y="1108075"/>
            <a:ext cx="8143875" cy="5749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1833"/>
            <a:ext cx="8686800" cy="838200"/>
          </a:xfrm>
        </p:spPr>
        <p:txBody>
          <a:bodyPr/>
          <a:lstStyle/>
          <a:p>
            <a:pPr eaLnBrk="1" fontAlgn="auto" hangingPunct="1">
              <a:spcAft>
                <a:spcPts val="0"/>
              </a:spcAft>
              <a:defRPr/>
            </a:pPr>
            <a:r>
              <a:rPr lang="en-AU" dirty="0" smtClean="0"/>
              <a:t>Artificial Satellites</a:t>
            </a:r>
            <a:endParaRPr lang="en-US" dirty="0"/>
          </a:p>
        </p:txBody>
      </p:sp>
      <p:pic>
        <p:nvPicPr>
          <p:cNvPr id="29699" name="Picture 2" descr="http://www.lcsd.gov.hk/ce/Museum/Space/Education/SpaceRaceGame/pioneer1.jpg"/>
          <p:cNvPicPr>
            <a:picLocks noChangeAspect="1" noChangeArrowheads="1"/>
          </p:cNvPicPr>
          <p:nvPr/>
        </p:nvPicPr>
        <p:blipFill>
          <a:blip r:embed="rId2"/>
          <a:srcRect/>
          <a:stretch>
            <a:fillRect/>
          </a:stretch>
        </p:blipFill>
        <p:spPr bwMode="auto">
          <a:xfrm>
            <a:off x="0" y="1143000"/>
            <a:ext cx="9144000" cy="585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Low EARTH Orbit Satellites</a:t>
            </a:r>
            <a:endParaRPr lang="en-US" dirty="0"/>
          </a:p>
        </p:txBody>
      </p:sp>
      <p:sp>
        <p:nvSpPr>
          <p:cNvPr id="4" name="Content Placeholder 3"/>
          <p:cNvSpPr>
            <a:spLocks noGrp="1"/>
          </p:cNvSpPr>
          <p:nvPr>
            <p:ph idx="1"/>
          </p:nvPr>
        </p:nvSpPr>
        <p:spPr>
          <a:xfrm>
            <a:off x="304800" y="1554162"/>
            <a:ext cx="8686800" cy="5252349"/>
          </a:xfrm>
          <a:solidFill>
            <a:schemeClr val="bg2">
              <a:lumMod val="90000"/>
              <a:alpha val="60000"/>
            </a:schemeClr>
          </a:solidFill>
        </p:spPr>
        <p:txBody>
          <a:bodyPr/>
          <a:lstStyle/>
          <a:p>
            <a:pPr marL="0" indent="0" eaLnBrk="1" hangingPunct="1">
              <a:buNone/>
            </a:pPr>
            <a:r>
              <a:rPr lang="en-AU" sz="2600" dirty="0" smtClean="0">
                <a:latin typeface="Arial" panose="020B0604020202020204" pitchFamily="34" charset="0"/>
                <a:cs typeface="Arial" panose="020B0604020202020204" pitchFamily="34" charset="0"/>
              </a:rPr>
              <a:t>Limited in use as they complete up to 15 rotations around the Earth each day and so will be in range with their “home” country for only small portions of the day.</a:t>
            </a:r>
          </a:p>
          <a:p>
            <a:pPr marL="0" indent="0" eaLnBrk="1" hangingPunct="1">
              <a:buNone/>
            </a:pPr>
            <a:endParaRPr lang="en-AU" sz="2600" dirty="0">
              <a:latin typeface="Arial" panose="020B0604020202020204" pitchFamily="34" charset="0"/>
              <a:cs typeface="Arial" panose="020B0604020202020204" pitchFamily="34" charset="0"/>
            </a:endParaRPr>
          </a:p>
          <a:p>
            <a:pPr marL="0" indent="0" eaLnBrk="1" hangingPunct="1">
              <a:buNone/>
            </a:pPr>
            <a:r>
              <a:rPr lang="en-AU" sz="2600" dirty="0" smtClean="0">
                <a:latin typeface="Arial" panose="020B0604020202020204" pitchFamily="34" charset="0"/>
                <a:cs typeface="Arial" panose="020B0604020202020204" pitchFamily="34" charset="0"/>
              </a:rPr>
              <a:t>ISS is an example of a LEO.</a:t>
            </a:r>
          </a:p>
          <a:p>
            <a:pPr marL="0" indent="0" eaLnBrk="1" hangingPunct="1">
              <a:buNone/>
            </a:pPr>
            <a:endParaRPr lang="en-AU" sz="2600" dirty="0" smtClean="0">
              <a:latin typeface="Arial" panose="020B0604020202020204" pitchFamily="34" charset="0"/>
              <a:cs typeface="Arial" panose="020B0604020202020204" pitchFamily="34" charset="0"/>
            </a:endParaRPr>
          </a:p>
          <a:p>
            <a:pPr eaLnBrk="1" hangingPunct="1">
              <a:buNone/>
            </a:pPr>
            <a:endParaRPr lang="en-AU" sz="2600" dirty="0" smtClean="0">
              <a:latin typeface="Arial" panose="020B0604020202020204" pitchFamily="34" charset="0"/>
              <a:cs typeface="Arial" panose="020B0604020202020204" pitchFamily="34" charset="0"/>
            </a:endParaRPr>
          </a:p>
          <a:p>
            <a:pPr eaLnBrk="1" hangingPunct="1">
              <a:buNone/>
            </a:pPr>
            <a:endParaRPr lang="en-AU" sz="2600" dirty="0">
              <a:latin typeface="Arial" panose="020B0604020202020204" pitchFamily="34" charset="0"/>
              <a:cs typeface="Arial" panose="020B0604020202020204" pitchFamily="34" charset="0"/>
            </a:endParaRPr>
          </a:p>
          <a:p>
            <a:pPr eaLnBrk="1" hangingPunct="1">
              <a:buNone/>
            </a:pPr>
            <a:endParaRPr lang="en-AU" sz="2600" dirty="0" smtClean="0">
              <a:latin typeface="Arial" panose="020B0604020202020204" pitchFamily="34" charset="0"/>
              <a:cs typeface="Arial" panose="020B0604020202020204" pitchFamily="34" charset="0"/>
            </a:endParaRPr>
          </a:p>
          <a:p>
            <a:pPr eaLnBrk="1" hangingPunct="1"/>
            <a:endParaRPr lang="en-AU" sz="2600" dirty="0" smtClean="0">
              <a:latin typeface="Arial" panose="020B0604020202020204" pitchFamily="34" charset="0"/>
              <a:cs typeface="Arial" panose="020B0604020202020204" pitchFamily="34" charset="0"/>
            </a:endParaRPr>
          </a:p>
          <a:p>
            <a:pPr eaLnBrk="1" hangingPunct="1"/>
            <a:r>
              <a:rPr lang="en-AU" sz="2400" dirty="0" smtClean="0">
                <a:latin typeface="Arial" panose="020B0604020202020204" pitchFamily="34" charset="0"/>
                <a:cs typeface="Arial" panose="020B0604020202020204" pitchFamily="34" charset="0"/>
              </a:rPr>
              <a:t>Watch the purple lines.</a:t>
            </a:r>
          </a:p>
        </p:txBody>
      </p:sp>
      <p:pic>
        <p:nvPicPr>
          <p:cNvPr id="5" name="Picture 4" descr="Low Orbit.gif"/>
          <p:cNvPicPr>
            <a:picLocks noChangeAspect="1"/>
          </p:cNvPicPr>
          <p:nvPr/>
        </p:nvPicPr>
        <p:blipFill>
          <a:blip r:embed="rId2"/>
          <a:stretch>
            <a:fillRect/>
          </a:stretch>
        </p:blipFill>
        <p:spPr>
          <a:xfrm>
            <a:off x="5220072" y="2928934"/>
            <a:ext cx="3877578" cy="387757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Low EARTH Orbit Satellites</a:t>
            </a:r>
            <a:endParaRPr lang="en-US" dirty="0"/>
          </a:p>
        </p:txBody>
      </p:sp>
      <p:sp>
        <p:nvSpPr>
          <p:cNvPr id="4" name="Content Placeholder 3"/>
          <p:cNvSpPr>
            <a:spLocks noGrp="1"/>
          </p:cNvSpPr>
          <p:nvPr>
            <p:ph idx="1"/>
          </p:nvPr>
        </p:nvSpPr>
        <p:spPr>
          <a:xfrm>
            <a:off x="304800" y="1554162"/>
            <a:ext cx="8686800" cy="5115197"/>
          </a:xfrm>
          <a:solidFill>
            <a:schemeClr val="bg2">
              <a:lumMod val="90000"/>
              <a:alpha val="60000"/>
            </a:schemeClr>
          </a:solidFill>
        </p:spPr>
        <p:txBody>
          <a:bodyPr/>
          <a:lstStyle/>
          <a:p>
            <a:pPr marL="0" indent="0" eaLnBrk="1" hangingPunct="1">
              <a:buNone/>
            </a:pPr>
            <a:r>
              <a:rPr lang="en-AU" sz="2600" dirty="0" smtClean="0">
                <a:latin typeface="Arial" panose="020B0604020202020204" pitchFamily="34" charset="0"/>
                <a:cs typeface="Arial" panose="020B0604020202020204" pitchFamily="34" charset="0"/>
              </a:rPr>
              <a:t>Many satellites are placed strategically in a particular orbit so that constant communication can occur between the satellites themselves and </a:t>
            </a:r>
          </a:p>
          <a:p>
            <a:pPr marL="0" indent="0" eaLnBrk="1" hangingPunct="1">
              <a:spcBef>
                <a:spcPts val="0"/>
              </a:spcBef>
              <a:buNone/>
            </a:pPr>
            <a:r>
              <a:rPr lang="en-AU" sz="2600" dirty="0" smtClean="0">
                <a:latin typeface="Arial" panose="020B0604020202020204" pitchFamily="34" charset="0"/>
                <a:cs typeface="Arial" panose="020B0604020202020204" pitchFamily="34" charset="0"/>
              </a:rPr>
              <a:t>with the “home” site.</a:t>
            </a:r>
          </a:p>
          <a:p>
            <a:pPr eaLnBrk="1" hangingPunct="1">
              <a:buNone/>
            </a:pPr>
            <a:endParaRPr lang="en-AU" sz="2800" dirty="0" smtClean="0">
              <a:latin typeface="Arial" panose="020B0604020202020204" pitchFamily="34" charset="0"/>
              <a:cs typeface="Arial" panose="020B0604020202020204" pitchFamily="34" charset="0"/>
            </a:endParaRPr>
          </a:p>
          <a:p>
            <a:pPr eaLnBrk="1" hangingPunct="1"/>
            <a:endParaRPr lang="en-AU" sz="2800" dirty="0" smtClean="0">
              <a:latin typeface="Arial" panose="020B0604020202020204" pitchFamily="34" charset="0"/>
              <a:cs typeface="Arial" panose="020B0604020202020204" pitchFamily="34" charset="0"/>
            </a:endParaRPr>
          </a:p>
          <a:p>
            <a:pPr eaLnBrk="1" hangingPunct="1"/>
            <a:endParaRPr lang="en-AU" sz="2800" dirty="0" smtClean="0">
              <a:latin typeface="Arial" panose="020B0604020202020204" pitchFamily="34" charset="0"/>
              <a:cs typeface="Arial" panose="020B0604020202020204" pitchFamily="34" charset="0"/>
            </a:endParaRPr>
          </a:p>
          <a:p>
            <a:pPr eaLnBrk="1" hangingPunct="1"/>
            <a:endParaRPr lang="en-AU" sz="2800" dirty="0" smtClean="0">
              <a:latin typeface="Arial" panose="020B0604020202020204" pitchFamily="34" charset="0"/>
              <a:cs typeface="Arial" panose="020B0604020202020204" pitchFamily="34" charset="0"/>
            </a:endParaRPr>
          </a:p>
          <a:p>
            <a:pPr marL="0" indent="0" eaLnBrk="1" hangingPunct="1">
              <a:buNone/>
            </a:pPr>
            <a:endParaRPr lang="en-AU" sz="2800" dirty="0" smtClean="0">
              <a:latin typeface="Arial" panose="020B0604020202020204" pitchFamily="34" charset="0"/>
              <a:cs typeface="Arial" panose="020B0604020202020204" pitchFamily="34" charset="0"/>
            </a:endParaRPr>
          </a:p>
          <a:p>
            <a:pPr eaLnBrk="1" hangingPunct="1"/>
            <a:r>
              <a:rPr lang="en-AU" sz="2400" dirty="0" smtClean="0">
                <a:latin typeface="Arial" panose="020B0604020202020204" pitchFamily="34" charset="0"/>
                <a:cs typeface="Arial" panose="020B0604020202020204" pitchFamily="34" charset="0"/>
              </a:rPr>
              <a:t>Watch the red dots are out of range and the black dots are in communication range.</a:t>
            </a:r>
          </a:p>
        </p:txBody>
      </p:sp>
      <p:pic>
        <p:nvPicPr>
          <p:cNvPr id="6" name="Picture 5" descr="Low Orbit 1.gif"/>
          <p:cNvPicPr>
            <a:picLocks noChangeAspect="1"/>
          </p:cNvPicPr>
          <p:nvPr/>
        </p:nvPicPr>
        <p:blipFill>
          <a:blip r:embed="rId2"/>
          <a:stretch>
            <a:fillRect/>
          </a:stretch>
        </p:blipFill>
        <p:spPr>
          <a:xfrm>
            <a:off x="4389068" y="2420888"/>
            <a:ext cx="4143372" cy="331469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648"/>
            <a:ext cx="9144000" cy="838200"/>
          </a:xfrm>
        </p:spPr>
        <p:txBody>
          <a:bodyPr>
            <a:normAutofit/>
          </a:bodyPr>
          <a:lstStyle/>
          <a:p>
            <a:r>
              <a:rPr lang="en-AU" sz="3000" dirty="0" smtClean="0"/>
              <a:t>Geostationary &amp; Geosynchronous Satellites</a:t>
            </a:r>
            <a:endParaRPr lang="en-AU" sz="3000" dirty="0"/>
          </a:p>
        </p:txBody>
      </p:sp>
      <p:sp>
        <p:nvSpPr>
          <p:cNvPr id="3" name="Content Placeholder 2"/>
          <p:cNvSpPr>
            <a:spLocks noGrp="1"/>
          </p:cNvSpPr>
          <p:nvPr>
            <p:ph idx="1"/>
          </p:nvPr>
        </p:nvSpPr>
        <p:spPr>
          <a:xfrm>
            <a:off x="304800" y="1196752"/>
            <a:ext cx="8686800" cy="5544616"/>
          </a:xfrm>
          <a:solidFill>
            <a:schemeClr val="bg2">
              <a:lumMod val="90000"/>
              <a:alpha val="60000"/>
            </a:schemeClr>
          </a:solidFill>
        </p:spPr>
        <p:txBody>
          <a:bodyPr/>
          <a:lstStyle/>
          <a:p>
            <a:pPr marL="0" indent="0">
              <a:buNone/>
            </a:pPr>
            <a:r>
              <a:rPr lang="en-AU" sz="2600" u="sng" dirty="0" smtClean="0">
                <a:latin typeface="Arial" panose="020B0604020202020204" pitchFamily="34" charset="0"/>
                <a:cs typeface="Arial" panose="020B0604020202020204" pitchFamily="34" charset="0"/>
              </a:rPr>
              <a:t>Geostationary satellites</a:t>
            </a:r>
            <a:r>
              <a:rPr lang="en-AU" sz="2600" dirty="0" smtClean="0">
                <a:latin typeface="Arial" panose="020B0604020202020204" pitchFamily="34" charset="0"/>
                <a:cs typeface="Arial" panose="020B0604020202020204" pitchFamily="34" charset="0"/>
              </a:rPr>
              <a:t> orbit the Earth over the equator with a period of 23 hours, 56 minutes and 4 seconds (one sidereal day). The geostationary satellite will occupy the same position in space above the Earth. Ideal for communication and weather.</a:t>
            </a:r>
          </a:p>
          <a:p>
            <a:pPr marL="0" indent="0">
              <a:buNone/>
            </a:pPr>
            <a:endParaRPr lang="en-AU" sz="1050" dirty="0">
              <a:latin typeface="Arial" panose="020B0604020202020204" pitchFamily="34" charset="0"/>
              <a:cs typeface="Arial" panose="020B0604020202020204" pitchFamily="34" charset="0"/>
            </a:endParaRPr>
          </a:p>
          <a:p>
            <a:pPr marL="0" indent="0">
              <a:buNone/>
            </a:pPr>
            <a:r>
              <a:rPr lang="en-AU" sz="2600" u="sng" dirty="0" smtClean="0">
                <a:latin typeface="Arial" panose="020B0604020202020204" pitchFamily="34" charset="0"/>
                <a:cs typeface="Arial" panose="020B0604020202020204" pitchFamily="34" charset="0"/>
              </a:rPr>
              <a:t>Geosynchronous satellites</a:t>
            </a:r>
            <a:r>
              <a:rPr lang="en-AU" sz="2600" dirty="0" smtClean="0">
                <a:latin typeface="Arial" panose="020B0604020202020204" pitchFamily="34" charset="0"/>
                <a:cs typeface="Arial" panose="020B0604020202020204" pitchFamily="34" charset="0"/>
              </a:rPr>
              <a:t> </a:t>
            </a:r>
            <a:r>
              <a:rPr lang="en-AU" sz="2600" dirty="0">
                <a:latin typeface="Arial" panose="020B0604020202020204" pitchFamily="34" charset="0"/>
                <a:cs typeface="Arial" panose="020B0604020202020204" pitchFamily="34" charset="0"/>
              </a:rPr>
              <a:t>orbit with a period of 23 hours, 56 minutes and 4 </a:t>
            </a:r>
            <a:r>
              <a:rPr lang="en-AU" sz="2600" dirty="0" smtClean="0">
                <a:latin typeface="Arial" panose="020B0604020202020204" pitchFamily="34" charset="0"/>
                <a:cs typeface="Arial" panose="020B0604020202020204" pitchFamily="34" charset="0"/>
              </a:rPr>
              <a:t>seconds, but not along the equator. This means the satellites </a:t>
            </a:r>
          </a:p>
          <a:p>
            <a:pPr marL="0" indent="0">
              <a:spcBef>
                <a:spcPts val="0"/>
              </a:spcBef>
              <a:buNone/>
            </a:pPr>
            <a:r>
              <a:rPr lang="en-AU" sz="2600" dirty="0" smtClean="0">
                <a:latin typeface="Arial" panose="020B0604020202020204" pitchFamily="34" charset="0"/>
                <a:cs typeface="Arial" panose="020B0604020202020204" pitchFamily="34" charset="0"/>
              </a:rPr>
              <a:t>have to trace a complicated </a:t>
            </a:r>
          </a:p>
          <a:p>
            <a:pPr marL="0" indent="0">
              <a:spcBef>
                <a:spcPts val="0"/>
              </a:spcBef>
              <a:buNone/>
            </a:pPr>
            <a:r>
              <a:rPr lang="en-AU" sz="2600" dirty="0" smtClean="0">
                <a:latin typeface="Arial" panose="020B0604020202020204" pitchFamily="34" charset="0"/>
                <a:cs typeface="Arial" panose="020B0604020202020204" pitchFamily="34" charset="0"/>
              </a:rPr>
              <a:t>pattern across the Earth as </a:t>
            </a:r>
          </a:p>
          <a:p>
            <a:pPr marL="0" indent="0">
              <a:spcBef>
                <a:spcPts val="0"/>
              </a:spcBef>
              <a:buNone/>
            </a:pPr>
            <a:r>
              <a:rPr lang="en-AU" sz="2600" dirty="0" smtClean="0">
                <a:latin typeface="Arial" panose="020B0604020202020204" pitchFamily="34" charset="0"/>
                <a:cs typeface="Arial" panose="020B0604020202020204" pitchFamily="34" charset="0"/>
              </a:rPr>
              <a:t>it and the Earth rotate in </a:t>
            </a:r>
          </a:p>
          <a:p>
            <a:pPr marL="0" indent="0">
              <a:spcBef>
                <a:spcPts val="0"/>
              </a:spcBef>
              <a:buNone/>
            </a:pPr>
            <a:r>
              <a:rPr lang="en-AU" sz="2600" dirty="0" smtClean="0">
                <a:latin typeface="Arial" panose="020B0604020202020204" pitchFamily="34" charset="0"/>
                <a:cs typeface="Arial" panose="020B0604020202020204" pitchFamily="34" charset="0"/>
              </a:rPr>
              <a:t>different alignments. Ideal </a:t>
            </a:r>
          </a:p>
          <a:p>
            <a:pPr marL="0" indent="0">
              <a:spcBef>
                <a:spcPts val="0"/>
              </a:spcBef>
              <a:buNone/>
            </a:pPr>
            <a:r>
              <a:rPr lang="en-AU" sz="2600" dirty="0" smtClean="0">
                <a:latin typeface="Arial" panose="020B0604020202020204" pitchFamily="34" charset="0"/>
                <a:cs typeface="Arial" panose="020B0604020202020204" pitchFamily="34" charset="0"/>
              </a:rPr>
              <a:t>for spying.</a:t>
            </a:r>
          </a:p>
        </p:txBody>
      </p:sp>
      <p:pic>
        <p:nvPicPr>
          <p:cNvPr id="20482" name="Picture 2" descr="http://www.rap.ucar.edu/%7Edjohnson/satellite/figures/geo_orbit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423574"/>
            <a:ext cx="4644008" cy="2434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smtClean="0"/>
              <a:t>Geostationary Satellites</a:t>
            </a:r>
            <a:endParaRPr lang="en-AU" dirty="0"/>
          </a:p>
        </p:txBody>
      </p:sp>
      <p:pic>
        <p:nvPicPr>
          <p:cNvPr id="3" name="Satellites in Sync Orb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49495"/>
            <a:ext cx="9144000" cy="517584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1520" y="332656"/>
            <a:ext cx="8712968" cy="1222375"/>
          </a:xfrm>
        </p:spPr>
        <p:txBody>
          <a:bodyPr>
            <a:noAutofit/>
          </a:bodyPr>
          <a:lstStyle/>
          <a:p>
            <a:r>
              <a:rPr lang="en-AU" sz="8700" dirty="0" smtClean="0"/>
              <a:t>Gravitational FIELDS &amp; Forces</a:t>
            </a:r>
            <a:endParaRPr lang="en-AU" sz="8700" dirty="0"/>
          </a:p>
        </p:txBody>
      </p:sp>
      <p:sp>
        <p:nvSpPr>
          <p:cNvPr id="4" name="Subtitle 3"/>
          <p:cNvSpPr>
            <a:spLocks noGrp="1"/>
          </p:cNvSpPr>
          <p:nvPr>
            <p:ph type="subTitle" idx="1"/>
          </p:nvPr>
        </p:nvSpPr>
        <p:spPr>
          <a:xfrm>
            <a:off x="381000" y="4509120"/>
            <a:ext cx="8458200" cy="914400"/>
          </a:xfrm>
        </p:spPr>
        <p:txBody>
          <a:bodyPr/>
          <a:lstStyle/>
          <a:p>
            <a:r>
              <a:rPr lang="en-AU" sz="3200" b="1" dirty="0" smtClean="0"/>
              <a:t>Chapter 2.1 &amp; Chapter 2.2</a:t>
            </a:r>
          </a:p>
          <a:p>
            <a:r>
              <a:rPr lang="en-AU" sz="3200" b="1" dirty="0" smtClean="0"/>
              <a:t>Page 46 – 50 &amp; Page 50 – 58 </a:t>
            </a:r>
            <a:endParaRPr lang="en-AU" sz="3200" b="1" dirty="0"/>
          </a:p>
        </p:txBody>
      </p:sp>
    </p:spTree>
    <p:extLst>
      <p:ext uri="{BB962C8B-B14F-4D97-AF65-F5344CB8AC3E}">
        <p14:creationId xmlns:p14="http://schemas.microsoft.com/office/powerpoint/2010/main" val="41483216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smtClean="0"/>
              <a:t>Van Allen belt</a:t>
            </a:r>
            <a:endParaRPr lang="en-AU" dirty="0"/>
          </a:p>
        </p:txBody>
      </p:sp>
      <p:sp>
        <p:nvSpPr>
          <p:cNvPr id="3" name="Content Placeholder 2"/>
          <p:cNvSpPr>
            <a:spLocks noGrp="1"/>
          </p:cNvSpPr>
          <p:nvPr>
            <p:ph idx="1"/>
          </p:nvPr>
        </p:nvSpPr>
        <p:spPr>
          <a:xfrm>
            <a:off x="35496" y="1554163"/>
            <a:ext cx="8956104" cy="4683149"/>
          </a:xfrm>
          <a:solidFill>
            <a:schemeClr val="bg2">
              <a:lumMod val="90000"/>
              <a:alpha val="60000"/>
            </a:schemeClr>
          </a:solidFill>
        </p:spPr>
        <p:txBody>
          <a:bodyPr/>
          <a:lstStyle/>
          <a:p>
            <a:r>
              <a:rPr lang="en-AU" sz="2600" dirty="0" smtClean="0">
                <a:latin typeface="Arial" panose="020B0604020202020204" pitchFamily="34" charset="0"/>
                <a:cs typeface="Arial" panose="020B0604020202020204" pitchFamily="34" charset="0"/>
              </a:rPr>
              <a:t>Is a “radiation belt“ is </a:t>
            </a:r>
            <a:r>
              <a:rPr lang="en-AU" sz="2600" dirty="0">
                <a:latin typeface="Arial" panose="020B0604020202020204" pitchFamily="34" charset="0"/>
                <a:cs typeface="Arial" panose="020B0604020202020204" pitchFamily="34" charset="0"/>
              </a:rPr>
              <a:t>a layer of energetic charged particles that is held in place around a magnetized planet, such as the Earth, by the planet's magnetic field. </a:t>
            </a:r>
            <a:endParaRPr lang="en-AU" sz="2600" dirty="0" smtClean="0">
              <a:latin typeface="Arial" panose="020B0604020202020204" pitchFamily="34" charset="0"/>
              <a:cs typeface="Arial" panose="020B0604020202020204" pitchFamily="34" charset="0"/>
            </a:endParaRPr>
          </a:p>
          <a:p>
            <a:pPr marL="0" indent="0">
              <a:buNone/>
            </a:pPr>
            <a:endParaRPr lang="en-AU" sz="2600" dirty="0" smtClean="0">
              <a:latin typeface="Arial" panose="020B0604020202020204" pitchFamily="34" charset="0"/>
              <a:cs typeface="Arial" panose="020B0604020202020204" pitchFamily="34" charset="0"/>
            </a:endParaRPr>
          </a:p>
          <a:p>
            <a:r>
              <a:rPr lang="en-AU" sz="2600" dirty="0">
                <a:latin typeface="Arial" panose="020B0604020202020204" pitchFamily="34" charset="0"/>
                <a:cs typeface="Arial" panose="020B0604020202020204" pitchFamily="34" charset="0"/>
              </a:rPr>
              <a:t>The Earth </a:t>
            </a:r>
            <a:r>
              <a:rPr lang="en-AU" sz="2600" dirty="0" smtClean="0">
                <a:latin typeface="Arial" panose="020B0604020202020204" pitchFamily="34" charset="0"/>
                <a:cs typeface="Arial" panose="020B0604020202020204" pitchFamily="34" charset="0"/>
              </a:rPr>
              <a:t>has two </a:t>
            </a:r>
          </a:p>
          <a:p>
            <a:pPr marL="360363" indent="0">
              <a:spcBef>
                <a:spcPts val="0"/>
              </a:spcBef>
              <a:buNone/>
            </a:pPr>
            <a:r>
              <a:rPr lang="en-AU" sz="2600" dirty="0" smtClean="0">
                <a:latin typeface="Arial" panose="020B0604020202020204" pitchFamily="34" charset="0"/>
                <a:cs typeface="Arial" panose="020B0604020202020204" pitchFamily="34" charset="0"/>
              </a:rPr>
              <a:t>belts </a:t>
            </a:r>
            <a:r>
              <a:rPr lang="en-AU" sz="2600" dirty="0">
                <a:latin typeface="Arial" panose="020B0604020202020204" pitchFamily="34" charset="0"/>
                <a:cs typeface="Arial" panose="020B0604020202020204" pitchFamily="34" charset="0"/>
              </a:rPr>
              <a:t>and </a:t>
            </a:r>
            <a:r>
              <a:rPr lang="en-AU" sz="2600" dirty="0" smtClean="0">
                <a:latin typeface="Arial" panose="020B0604020202020204" pitchFamily="34" charset="0"/>
                <a:cs typeface="Arial" panose="020B0604020202020204" pitchFamily="34" charset="0"/>
              </a:rPr>
              <a:t>sometimes </a:t>
            </a:r>
          </a:p>
          <a:p>
            <a:pPr marL="360363" indent="0">
              <a:spcBef>
                <a:spcPts val="0"/>
              </a:spcBef>
              <a:buNone/>
            </a:pPr>
            <a:r>
              <a:rPr lang="en-AU" sz="2600" dirty="0" smtClean="0">
                <a:latin typeface="Arial" panose="020B0604020202020204" pitchFamily="34" charset="0"/>
                <a:cs typeface="Arial" panose="020B0604020202020204" pitchFamily="34" charset="0"/>
              </a:rPr>
              <a:t>others may </a:t>
            </a:r>
            <a:r>
              <a:rPr lang="en-AU" sz="2600" dirty="0">
                <a:latin typeface="Arial" panose="020B0604020202020204" pitchFamily="34" charset="0"/>
                <a:cs typeface="Arial" panose="020B0604020202020204" pitchFamily="34" charset="0"/>
              </a:rPr>
              <a:t>be </a:t>
            </a:r>
            <a:endParaRPr lang="en-AU" sz="2600" dirty="0" smtClean="0">
              <a:latin typeface="Arial" panose="020B0604020202020204" pitchFamily="34" charset="0"/>
              <a:cs typeface="Arial" panose="020B0604020202020204" pitchFamily="34" charset="0"/>
            </a:endParaRPr>
          </a:p>
          <a:p>
            <a:pPr marL="360363" indent="0">
              <a:spcBef>
                <a:spcPts val="0"/>
              </a:spcBef>
              <a:buNone/>
            </a:pPr>
            <a:r>
              <a:rPr lang="en-AU" sz="2600" dirty="0" smtClean="0">
                <a:latin typeface="Arial" panose="020B0604020202020204" pitchFamily="34" charset="0"/>
                <a:cs typeface="Arial" panose="020B0604020202020204" pitchFamily="34" charset="0"/>
              </a:rPr>
              <a:t>temporarily created.</a:t>
            </a:r>
            <a:endParaRPr lang="en-AU" sz="2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7904" y="3356992"/>
            <a:ext cx="5292080" cy="3405637"/>
          </a:xfrm>
          <a:prstGeom prst="rect">
            <a:avLst/>
          </a:prstGeom>
        </p:spPr>
      </p:pic>
    </p:spTree>
    <p:extLst>
      <p:ext uri="{BB962C8B-B14F-4D97-AF65-F5344CB8AC3E}">
        <p14:creationId xmlns:p14="http://schemas.microsoft.com/office/powerpoint/2010/main" val="14709492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smtClean="0"/>
              <a:t>Van Allen belt</a:t>
            </a:r>
            <a:endParaRPr lang="en-AU" dirty="0"/>
          </a:p>
        </p:txBody>
      </p:sp>
      <p:sp>
        <p:nvSpPr>
          <p:cNvPr id="3" name="Content Placeholder 2"/>
          <p:cNvSpPr>
            <a:spLocks noGrp="1"/>
          </p:cNvSpPr>
          <p:nvPr>
            <p:ph idx="1"/>
          </p:nvPr>
        </p:nvSpPr>
        <p:spPr>
          <a:xfrm>
            <a:off x="304800" y="1554163"/>
            <a:ext cx="8686800" cy="3819053"/>
          </a:xfrm>
          <a:solidFill>
            <a:schemeClr val="bg2">
              <a:lumMod val="90000"/>
              <a:alpha val="60000"/>
            </a:schemeClr>
          </a:solidFill>
        </p:spPr>
        <p:txBody>
          <a:bodyPr/>
          <a:lstStyle/>
          <a:p>
            <a:r>
              <a:rPr lang="en-AU" sz="2600" dirty="0" smtClean="0">
                <a:latin typeface="Arial" panose="020B0604020202020204" pitchFamily="34" charset="0"/>
                <a:cs typeface="Arial" panose="020B0604020202020204" pitchFamily="34" charset="0"/>
              </a:rPr>
              <a:t>The Van Allen belts </a:t>
            </a:r>
            <a:r>
              <a:rPr lang="en-AU" sz="2600" dirty="0">
                <a:latin typeface="Arial" panose="020B0604020202020204" pitchFamily="34" charset="0"/>
                <a:cs typeface="Arial" panose="020B0604020202020204" pitchFamily="34" charset="0"/>
              </a:rPr>
              <a:t>endanger satellites, which must protect their sensitive components with adequate shielding if their orbit spends significant time in the radiation belts. </a:t>
            </a:r>
            <a:endParaRPr lang="en-AU" sz="2600" dirty="0" smtClean="0">
              <a:latin typeface="Arial" panose="020B0604020202020204" pitchFamily="34" charset="0"/>
              <a:cs typeface="Arial" panose="020B0604020202020204" pitchFamily="34" charset="0"/>
            </a:endParaRPr>
          </a:p>
          <a:p>
            <a:r>
              <a:rPr lang="en-AU" sz="2600" dirty="0">
                <a:latin typeface="Arial" panose="020B0604020202020204" pitchFamily="34" charset="0"/>
                <a:cs typeface="Arial" panose="020B0604020202020204" pitchFamily="34" charset="0"/>
              </a:rPr>
              <a:t>The belts contain energetic electrons that form the outer belt and a combination of protons and electrons that form the inner belt. The radiation belts additionally contain </a:t>
            </a:r>
            <a:r>
              <a:rPr lang="en-AU" sz="2600" dirty="0" smtClean="0">
                <a:latin typeface="Arial" panose="020B0604020202020204" pitchFamily="34" charset="0"/>
                <a:cs typeface="Arial" panose="020B0604020202020204" pitchFamily="34" charset="0"/>
              </a:rPr>
              <a:t>lesser </a:t>
            </a:r>
            <a:r>
              <a:rPr lang="en-AU" sz="2600" dirty="0">
                <a:latin typeface="Arial" panose="020B0604020202020204" pitchFamily="34" charset="0"/>
                <a:cs typeface="Arial" panose="020B0604020202020204" pitchFamily="34" charset="0"/>
              </a:rPr>
              <a:t>amounts of other nuclei, such as alpha particles.</a:t>
            </a:r>
            <a:endParaRPr lang="en-AU" sz="2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53748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Artificial &amp; Natural Satellites</a:t>
            </a:r>
            <a:endParaRPr lang="en-US" dirty="0"/>
          </a:p>
        </p:txBody>
      </p:sp>
      <p:sp>
        <p:nvSpPr>
          <p:cNvPr id="30723" name="Content Placeholder 3"/>
          <p:cNvSpPr>
            <a:spLocks noGrp="1"/>
          </p:cNvSpPr>
          <p:nvPr>
            <p:ph idx="1"/>
          </p:nvPr>
        </p:nvSpPr>
        <p:spPr>
          <a:xfrm>
            <a:off x="304800" y="1554163"/>
            <a:ext cx="8686800" cy="4449762"/>
          </a:xfrm>
          <a:solidFill>
            <a:schemeClr val="bg2">
              <a:lumMod val="90000"/>
              <a:alpha val="60000"/>
            </a:schemeClr>
          </a:solidFill>
        </p:spPr>
        <p:txBody>
          <a:bodyPr/>
          <a:lstStyle/>
          <a:p>
            <a:pPr eaLnBrk="1" hangingPunct="1"/>
            <a:r>
              <a:rPr lang="en-AU" sz="2600" dirty="0" smtClean="0">
                <a:latin typeface="Arial" panose="020B0604020202020204" pitchFamily="34" charset="0"/>
                <a:cs typeface="Arial" panose="020B0604020202020204" pitchFamily="34" charset="0"/>
              </a:rPr>
              <a:t>Artificial and Natural Satellites are not propelled by rockets or engines. They orbit in free-fall.</a:t>
            </a:r>
          </a:p>
          <a:p>
            <a:pPr eaLnBrk="1" hangingPunct="1"/>
            <a:endParaRPr lang="en-AU" sz="2600" dirty="0" smtClean="0">
              <a:latin typeface="Arial" panose="020B0604020202020204" pitchFamily="34" charset="0"/>
              <a:cs typeface="Arial" panose="020B0604020202020204" pitchFamily="34" charset="0"/>
            </a:endParaRPr>
          </a:p>
          <a:p>
            <a:pPr eaLnBrk="1" hangingPunct="1"/>
            <a:r>
              <a:rPr lang="en-AU" sz="2600" dirty="0" smtClean="0">
                <a:latin typeface="Arial" panose="020B0604020202020204" pitchFamily="34" charset="0"/>
                <a:cs typeface="Arial" panose="020B0604020202020204" pitchFamily="34" charset="0"/>
              </a:rPr>
              <a:t>Artificial Satellites</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are equipped with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tanks of propellant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that are used to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adjust the satellites </a:t>
            </a:r>
          </a:p>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	course.</a:t>
            </a:r>
            <a:endParaRPr lang="en-US" sz="2600" dirty="0" smtClean="0">
              <a:latin typeface="Arial" panose="020B0604020202020204" pitchFamily="34" charset="0"/>
              <a:cs typeface="Arial" panose="020B0604020202020204" pitchFamily="34" charset="0"/>
            </a:endParaRPr>
          </a:p>
        </p:txBody>
      </p:sp>
      <p:pic>
        <p:nvPicPr>
          <p:cNvPr id="30724" name="Picture 2" descr="http://www.physicsclassroom.com/class/circles/u6l4b4.gif"/>
          <p:cNvPicPr>
            <a:picLocks noChangeAspect="1" noChangeArrowheads="1"/>
          </p:cNvPicPr>
          <p:nvPr/>
        </p:nvPicPr>
        <p:blipFill>
          <a:blip r:embed="rId2"/>
          <a:srcRect/>
          <a:stretch>
            <a:fillRect/>
          </a:stretch>
        </p:blipFill>
        <p:spPr bwMode="auto">
          <a:xfrm>
            <a:off x="3786188" y="2632075"/>
            <a:ext cx="5357812" cy="3371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Natural Satellites</a:t>
            </a:r>
            <a:endParaRPr lang="en-US" dirty="0"/>
          </a:p>
        </p:txBody>
      </p:sp>
      <p:sp>
        <p:nvSpPr>
          <p:cNvPr id="31747" name="Content Placeholder 3"/>
          <p:cNvSpPr>
            <a:spLocks noGrp="1"/>
          </p:cNvSpPr>
          <p:nvPr>
            <p:ph idx="1"/>
          </p:nvPr>
        </p:nvSpPr>
        <p:spPr>
          <a:xfrm>
            <a:off x="304800" y="1554163"/>
            <a:ext cx="8686800" cy="4875212"/>
          </a:xfrm>
        </p:spPr>
        <p:txBody>
          <a:bodyPr/>
          <a:lstStyle/>
          <a:p>
            <a:pPr eaLnBrk="1" hangingPunct="1">
              <a:buFont typeface="Wingdings 2" pitchFamily="18" charset="2"/>
              <a:buNone/>
            </a:pPr>
            <a:r>
              <a:rPr lang="en-AU" sz="2800" smtClean="0"/>
              <a:t>Include;</a:t>
            </a:r>
          </a:p>
          <a:p>
            <a:pPr eaLnBrk="1" hangingPunct="1"/>
            <a:r>
              <a:rPr lang="en-AU" sz="2800" smtClean="0"/>
              <a:t>Planets</a:t>
            </a:r>
          </a:p>
          <a:p>
            <a:pPr eaLnBrk="1" hangingPunct="1"/>
            <a:r>
              <a:rPr lang="en-AU" sz="2800" smtClean="0"/>
              <a:t>Asteroids</a:t>
            </a:r>
          </a:p>
          <a:p>
            <a:pPr eaLnBrk="1" hangingPunct="1"/>
            <a:r>
              <a:rPr lang="en-AU" sz="2800" smtClean="0"/>
              <a:t>Comets (that are in a known repetitive orbit)</a:t>
            </a:r>
          </a:p>
          <a:p>
            <a:pPr eaLnBrk="1" hangingPunct="1"/>
            <a:r>
              <a:rPr lang="en-AU" sz="2800" smtClean="0"/>
              <a:t>Moons (that orbit a planet</a:t>
            </a:r>
            <a:r>
              <a:rPr lang="en-US" sz="2800" smtClean="0"/>
              <a:t>)</a:t>
            </a:r>
          </a:p>
          <a:p>
            <a:pPr eaLnBrk="1" hangingPunct="1"/>
            <a:r>
              <a:rPr lang="en-AU" sz="2800" smtClean="0"/>
              <a:t>Planetesimals </a:t>
            </a:r>
          </a:p>
          <a:p>
            <a:pPr eaLnBrk="1" hangingPunct="1"/>
            <a:r>
              <a:rPr lang="en-AU" sz="2800" smtClean="0"/>
              <a:t>Any non-manmade astronomical body that has a regular orbit around another astronomical body.</a:t>
            </a:r>
          </a:p>
          <a:p>
            <a:pPr eaLnBrk="1" hangingPunct="1"/>
            <a:endParaRPr lang="en-AU" sz="28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340768"/>
            <a:ext cx="8401080" cy="1944215"/>
          </a:xfrm>
          <a:solidFill>
            <a:schemeClr val="bg2">
              <a:lumMod val="90000"/>
              <a:alpha val="60000"/>
            </a:schemeClr>
          </a:solidFill>
        </p:spPr>
        <p:txBody>
          <a:bodyPr>
            <a:normAutofit/>
          </a:bodyPr>
          <a:lstStyle/>
          <a:p>
            <a:pPr marL="0" indent="0">
              <a:buNone/>
            </a:pPr>
            <a:r>
              <a:rPr lang="en-AU" sz="2600" dirty="0" smtClean="0">
                <a:solidFill>
                  <a:schemeClr val="accent6">
                    <a:lumMod val="50000"/>
                  </a:schemeClr>
                </a:solidFill>
                <a:latin typeface="Arial" panose="020B0604020202020204" pitchFamily="34" charset="0"/>
                <a:cs typeface="Arial" panose="020B0604020202020204" pitchFamily="34" charset="0"/>
              </a:rPr>
              <a:t>Consider what you can </a:t>
            </a:r>
          </a:p>
          <a:p>
            <a:pPr marL="0" indent="0">
              <a:spcBef>
                <a:spcPts val="0"/>
              </a:spcBef>
              <a:buNone/>
            </a:pPr>
            <a:r>
              <a:rPr lang="en-AU" sz="2600" dirty="0" smtClean="0">
                <a:solidFill>
                  <a:schemeClr val="accent6">
                    <a:lumMod val="50000"/>
                  </a:schemeClr>
                </a:solidFill>
                <a:latin typeface="Arial" panose="020B0604020202020204" pitchFamily="34" charset="0"/>
                <a:cs typeface="Arial" panose="020B0604020202020204" pitchFamily="34" charset="0"/>
              </a:rPr>
              <a:t>learn from close-up </a:t>
            </a:r>
          </a:p>
          <a:p>
            <a:pPr marL="0" indent="0">
              <a:spcBef>
                <a:spcPts val="0"/>
              </a:spcBef>
              <a:buNone/>
            </a:pPr>
            <a:r>
              <a:rPr lang="en-AU" sz="2600" dirty="0" smtClean="0">
                <a:solidFill>
                  <a:schemeClr val="accent6">
                    <a:lumMod val="50000"/>
                  </a:schemeClr>
                </a:solidFill>
                <a:latin typeface="Arial" panose="020B0604020202020204" pitchFamily="34" charset="0"/>
                <a:cs typeface="Arial" panose="020B0604020202020204" pitchFamily="34" charset="0"/>
              </a:rPr>
              <a:t>versus distant views.</a:t>
            </a:r>
          </a:p>
          <a:p>
            <a:pPr marL="442913" indent="-442913"/>
            <a:endParaRPr lang="en-AU" sz="26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285720" y="3284984"/>
            <a:ext cx="3786214" cy="492443"/>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Monitoring Volcanoes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4338" name="Picture 2" descr="http://www.astrium-geo.com/files/pmedia/public/r7929_9_satellite_image_spot4_etna_italy_2001.jpg"/>
          <p:cNvPicPr>
            <a:picLocks noChangeAspect="1" noChangeArrowheads="1"/>
          </p:cNvPicPr>
          <p:nvPr/>
        </p:nvPicPr>
        <p:blipFill>
          <a:blip r:embed="rId2" cstate="print"/>
          <a:srcRect/>
          <a:stretch>
            <a:fillRect/>
          </a:stretch>
        </p:blipFill>
        <p:spPr bwMode="auto">
          <a:xfrm>
            <a:off x="4117155" y="2357430"/>
            <a:ext cx="5026845" cy="4500570"/>
          </a:xfrm>
          <a:prstGeom prst="rect">
            <a:avLst/>
          </a:prstGeom>
          <a:noFill/>
        </p:spPr>
      </p:pic>
      <p:pic>
        <p:nvPicPr>
          <p:cNvPr id="14340" name="Picture 4" descr="http://noaahrd.files.wordpress.com/2010/08/frank_satellite.jpg"/>
          <p:cNvPicPr>
            <a:picLocks noChangeAspect="1" noChangeArrowheads="1"/>
          </p:cNvPicPr>
          <p:nvPr/>
        </p:nvPicPr>
        <p:blipFill>
          <a:blip r:embed="rId3" cstate="print"/>
          <a:srcRect/>
          <a:stretch>
            <a:fillRect/>
          </a:stretch>
        </p:blipFill>
        <p:spPr bwMode="auto">
          <a:xfrm>
            <a:off x="4571992" y="2285992"/>
            <a:ext cx="4572007" cy="4572008"/>
          </a:xfrm>
          <a:prstGeom prst="rect">
            <a:avLst/>
          </a:prstGeom>
          <a:noFill/>
        </p:spPr>
      </p:pic>
      <p:sp>
        <p:nvSpPr>
          <p:cNvPr id="7" name="TextBox 6"/>
          <p:cNvSpPr txBox="1"/>
          <p:nvPr/>
        </p:nvSpPr>
        <p:spPr>
          <a:xfrm>
            <a:off x="285720" y="3761896"/>
            <a:ext cx="3786214" cy="492443"/>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Monitoring Storms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sp>
        <p:nvSpPr>
          <p:cNvPr id="8" name="TextBox 7"/>
          <p:cNvSpPr txBox="1"/>
          <p:nvPr/>
        </p:nvSpPr>
        <p:spPr>
          <a:xfrm>
            <a:off x="285720" y="4221088"/>
            <a:ext cx="3786214" cy="1292662"/>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Communicating between Transport companies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4342" name="Picture 6" descr="http://www.bis.gov.uk/assets/ukspaceagency/images/missions/egnos-esa.jpg"/>
          <p:cNvPicPr>
            <a:picLocks noChangeAspect="1" noChangeArrowheads="1"/>
          </p:cNvPicPr>
          <p:nvPr/>
        </p:nvPicPr>
        <p:blipFill>
          <a:blip r:embed="rId4"/>
          <a:srcRect/>
          <a:stretch>
            <a:fillRect/>
          </a:stretch>
        </p:blipFill>
        <p:spPr bwMode="auto">
          <a:xfrm>
            <a:off x="4143372" y="2689408"/>
            <a:ext cx="5000628" cy="4168592"/>
          </a:xfrm>
          <a:prstGeom prst="rect">
            <a:avLst/>
          </a:prstGeom>
          <a:noFill/>
        </p:spPr>
      </p:pic>
      <p:sp>
        <p:nvSpPr>
          <p:cNvPr id="10" name="TextBox 9"/>
          <p:cNvSpPr txBox="1"/>
          <p:nvPr/>
        </p:nvSpPr>
        <p:spPr>
          <a:xfrm>
            <a:off x="285720" y="5517232"/>
            <a:ext cx="3786214" cy="892552"/>
          </a:xfrm>
          <a:prstGeom prst="rect">
            <a:avLst/>
          </a:prstGeom>
          <a:solidFill>
            <a:schemeClr val="bg2">
              <a:lumMod val="90000"/>
              <a:alpha val="60000"/>
            </a:schemeClr>
          </a:solidFill>
        </p:spPr>
        <p:txBody>
          <a:bodyPr wrap="square" rtlCol="0">
            <a:spAutoFit/>
          </a:bodyPr>
          <a:lstStyle/>
          <a:p>
            <a:r>
              <a:rPr lang="en-AU" sz="2600" dirty="0" smtClean="0">
                <a:solidFill>
                  <a:schemeClr val="accent6">
                    <a:lumMod val="50000"/>
                  </a:schemeClr>
                </a:solidFill>
                <a:latin typeface="Arial" panose="020B0604020202020204" pitchFamily="34" charset="0"/>
                <a:cs typeface="Arial" panose="020B0604020202020204" pitchFamily="34" charset="0"/>
              </a:rPr>
              <a:t>Flooding and coastal disasters</a:t>
            </a:r>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4344" name="Picture 8" descr="http://coastal.er.usgs.gov/hurricanes/ike/photo-comparisons/images/Ike_photoPairs_galveston_TX_loc1LG.jpg"/>
          <p:cNvPicPr>
            <a:picLocks noChangeAspect="1" noChangeArrowheads="1"/>
          </p:cNvPicPr>
          <p:nvPr/>
        </p:nvPicPr>
        <p:blipFill>
          <a:blip r:embed="rId5"/>
          <a:srcRect/>
          <a:stretch>
            <a:fillRect/>
          </a:stretch>
        </p:blipFill>
        <p:spPr bwMode="auto">
          <a:xfrm>
            <a:off x="5072067" y="1529031"/>
            <a:ext cx="4071934" cy="5328970"/>
          </a:xfrm>
          <a:prstGeom prst="rect">
            <a:avLst/>
          </a:prstGeom>
          <a:noFill/>
        </p:spPr>
      </p:pic>
      <p:sp>
        <p:nvSpPr>
          <p:cNvPr id="11"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Investigating Earth from Space</a:t>
            </a:r>
            <a:endParaRPr lang="en-US" dirty="0"/>
          </a:p>
        </p:txBody>
      </p:sp>
    </p:spTree>
    <p:extLst>
      <p:ext uri="{BB962C8B-B14F-4D97-AF65-F5344CB8AC3E}">
        <p14:creationId xmlns:p14="http://schemas.microsoft.com/office/powerpoint/2010/main" val="286220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33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434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342"/>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1054118"/>
            <a:ext cx="9144000" cy="1785950"/>
          </a:xfrm>
        </p:spPr>
        <p:txBody>
          <a:bodyPr>
            <a:normAutofit/>
          </a:bodyPr>
          <a:lstStyle/>
          <a:p>
            <a:pPr marL="0" indent="0" fontAlgn="base">
              <a:buNone/>
            </a:pPr>
            <a:r>
              <a:rPr lang="en-AU" sz="2600" dirty="0" smtClean="0">
                <a:latin typeface="Arial" panose="020B0604020202020204" pitchFamily="34" charset="0"/>
                <a:cs typeface="Arial" panose="020B0604020202020204" pitchFamily="34" charset="0"/>
              </a:rPr>
              <a:t>“Buy land,” a wise man once said. “They’re not making any more.” Singapore is refuting that comment.</a:t>
            </a:r>
          </a:p>
          <a:p>
            <a:endParaRPr lang="en-AU" sz="2600" dirty="0">
              <a:latin typeface="Arial" panose="020B0604020202020204" pitchFamily="34" charset="0"/>
              <a:cs typeface="Arial" panose="020B0604020202020204" pitchFamily="34" charset="0"/>
            </a:endParaRPr>
          </a:p>
        </p:txBody>
      </p:sp>
      <p:pic>
        <p:nvPicPr>
          <p:cNvPr id="6146" name="Picture 2" descr="http://earthshots.usgs.gov/earthshots/sites/default/files/10-17-73-main-crop(chs.-1,4.png"/>
          <p:cNvPicPr>
            <a:picLocks noChangeAspect="1" noChangeArrowheads="1"/>
          </p:cNvPicPr>
          <p:nvPr/>
        </p:nvPicPr>
        <p:blipFill>
          <a:blip r:embed="rId2"/>
          <a:srcRect/>
          <a:stretch>
            <a:fillRect/>
          </a:stretch>
        </p:blipFill>
        <p:spPr bwMode="auto">
          <a:xfrm>
            <a:off x="0" y="1877297"/>
            <a:ext cx="6715140" cy="4980704"/>
          </a:xfrm>
          <a:prstGeom prst="rect">
            <a:avLst/>
          </a:prstGeom>
          <a:noFill/>
        </p:spPr>
      </p:pic>
      <p:sp>
        <p:nvSpPr>
          <p:cNvPr id="8" name="TextBox 7"/>
          <p:cNvSpPr txBox="1"/>
          <p:nvPr/>
        </p:nvSpPr>
        <p:spPr>
          <a:xfrm>
            <a:off x="7143768" y="5929330"/>
            <a:ext cx="1285884" cy="492443"/>
          </a:xfrm>
          <a:prstGeom prst="rect">
            <a:avLst/>
          </a:prstGeom>
          <a:solidFill>
            <a:schemeClr val="bg2">
              <a:lumMod val="90000"/>
              <a:alpha val="60000"/>
            </a:schemeClr>
          </a:solidFill>
        </p:spPr>
        <p:txBody>
          <a:bodyPr wrap="square" rtlCol="0">
            <a:spAutoFit/>
          </a:bodyPr>
          <a:lstStyle/>
          <a:p>
            <a:r>
              <a:rPr lang="en-AU" sz="2600" dirty="0" smtClean="0"/>
              <a:t>1973</a:t>
            </a:r>
            <a:endParaRPr lang="en-AU" sz="2600" dirty="0"/>
          </a:p>
        </p:txBody>
      </p:sp>
      <p:pic>
        <p:nvPicPr>
          <p:cNvPr id="6148" name="Picture 4" descr="Aug. 20, 1989, Landsat 4 (path/row 125/59) — Singapore"/>
          <p:cNvPicPr>
            <a:picLocks noChangeAspect="1" noChangeArrowheads="1"/>
          </p:cNvPicPr>
          <p:nvPr/>
        </p:nvPicPr>
        <p:blipFill>
          <a:blip r:embed="rId3"/>
          <a:srcRect/>
          <a:stretch>
            <a:fillRect/>
          </a:stretch>
        </p:blipFill>
        <p:spPr bwMode="auto">
          <a:xfrm>
            <a:off x="0" y="1857364"/>
            <a:ext cx="6786578" cy="5000636"/>
          </a:xfrm>
          <a:prstGeom prst="rect">
            <a:avLst/>
          </a:prstGeom>
          <a:noFill/>
        </p:spPr>
      </p:pic>
      <p:sp>
        <p:nvSpPr>
          <p:cNvPr id="10" name="TextBox 9"/>
          <p:cNvSpPr txBox="1"/>
          <p:nvPr/>
        </p:nvSpPr>
        <p:spPr>
          <a:xfrm>
            <a:off x="7143768" y="5429264"/>
            <a:ext cx="1285884" cy="492443"/>
          </a:xfrm>
          <a:prstGeom prst="rect">
            <a:avLst/>
          </a:prstGeom>
          <a:solidFill>
            <a:schemeClr val="bg2">
              <a:lumMod val="90000"/>
              <a:alpha val="60000"/>
            </a:schemeClr>
          </a:solidFill>
        </p:spPr>
        <p:txBody>
          <a:bodyPr wrap="square" rtlCol="0">
            <a:spAutoFit/>
          </a:bodyPr>
          <a:lstStyle/>
          <a:p>
            <a:r>
              <a:rPr lang="en-AU" sz="2600" dirty="0" smtClean="0"/>
              <a:t>1989</a:t>
            </a:r>
            <a:endParaRPr lang="en-AU" sz="2600" dirty="0"/>
          </a:p>
        </p:txBody>
      </p:sp>
      <p:pic>
        <p:nvPicPr>
          <p:cNvPr id="6150" name="Picture 6" descr="Sept. 3, 2000, Landsat 7 (path/row 125/59) — Singapore"/>
          <p:cNvPicPr>
            <a:picLocks noChangeAspect="1" noChangeArrowheads="1"/>
          </p:cNvPicPr>
          <p:nvPr/>
        </p:nvPicPr>
        <p:blipFill>
          <a:blip r:embed="rId4"/>
          <a:srcRect/>
          <a:stretch>
            <a:fillRect/>
          </a:stretch>
        </p:blipFill>
        <p:spPr bwMode="auto">
          <a:xfrm>
            <a:off x="0" y="1841791"/>
            <a:ext cx="6786578" cy="5016209"/>
          </a:xfrm>
          <a:prstGeom prst="rect">
            <a:avLst/>
          </a:prstGeom>
          <a:noFill/>
        </p:spPr>
      </p:pic>
      <p:sp>
        <p:nvSpPr>
          <p:cNvPr id="12" name="TextBox 11"/>
          <p:cNvSpPr txBox="1"/>
          <p:nvPr/>
        </p:nvSpPr>
        <p:spPr>
          <a:xfrm>
            <a:off x="7143768" y="4952781"/>
            <a:ext cx="1285884" cy="492443"/>
          </a:xfrm>
          <a:prstGeom prst="rect">
            <a:avLst/>
          </a:prstGeom>
          <a:solidFill>
            <a:schemeClr val="bg2">
              <a:lumMod val="90000"/>
              <a:alpha val="60000"/>
            </a:schemeClr>
          </a:solidFill>
        </p:spPr>
        <p:txBody>
          <a:bodyPr wrap="square" rtlCol="0">
            <a:spAutoFit/>
          </a:bodyPr>
          <a:lstStyle/>
          <a:p>
            <a:r>
              <a:rPr lang="en-AU" sz="2600" dirty="0" smtClean="0"/>
              <a:t>2000</a:t>
            </a:r>
            <a:endParaRPr lang="en-AU" sz="2600" dirty="0"/>
          </a:p>
        </p:txBody>
      </p:sp>
      <p:pic>
        <p:nvPicPr>
          <p:cNvPr id="6152" name="Picture 8" descr="Feb. 8, 2009, Landsat 5 (path/row 125/59) — Singapore"/>
          <p:cNvPicPr>
            <a:picLocks noChangeAspect="1" noChangeArrowheads="1"/>
          </p:cNvPicPr>
          <p:nvPr/>
        </p:nvPicPr>
        <p:blipFill>
          <a:blip r:embed="rId5"/>
          <a:srcRect/>
          <a:stretch>
            <a:fillRect/>
          </a:stretch>
        </p:blipFill>
        <p:spPr bwMode="auto">
          <a:xfrm>
            <a:off x="0" y="1857364"/>
            <a:ext cx="6786578" cy="5000636"/>
          </a:xfrm>
          <a:prstGeom prst="rect">
            <a:avLst/>
          </a:prstGeom>
          <a:noFill/>
        </p:spPr>
      </p:pic>
      <p:sp>
        <p:nvSpPr>
          <p:cNvPr id="14" name="TextBox 13"/>
          <p:cNvSpPr txBox="1"/>
          <p:nvPr/>
        </p:nvSpPr>
        <p:spPr>
          <a:xfrm>
            <a:off x="7143768" y="4448725"/>
            <a:ext cx="1285884" cy="492443"/>
          </a:xfrm>
          <a:prstGeom prst="rect">
            <a:avLst/>
          </a:prstGeom>
          <a:solidFill>
            <a:schemeClr val="bg2">
              <a:lumMod val="90000"/>
              <a:alpha val="60000"/>
            </a:schemeClr>
          </a:solidFill>
        </p:spPr>
        <p:txBody>
          <a:bodyPr wrap="square" rtlCol="0">
            <a:spAutoFit/>
          </a:bodyPr>
          <a:lstStyle/>
          <a:p>
            <a:r>
              <a:rPr lang="en-AU" sz="2600" dirty="0" smtClean="0"/>
              <a:t>2009</a:t>
            </a:r>
            <a:endParaRPr lang="en-AU" sz="2600" dirty="0"/>
          </a:p>
        </p:txBody>
      </p:sp>
      <p:sp>
        <p:nvSpPr>
          <p:cNvPr id="13" name="Title 1"/>
          <p:cNvSpPr txBox="1">
            <a:spLocks/>
          </p:cNvSpPr>
          <p:nvPr/>
        </p:nvSpPr>
        <p:spPr>
          <a:xfrm>
            <a:off x="304800" y="260648"/>
            <a:ext cx="86868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pPr eaLnBrk="1" fontAlgn="auto" hangingPunct="1">
              <a:spcAft>
                <a:spcPts val="0"/>
              </a:spcAft>
              <a:defRPr/>
            </a:pPr>
            <a:r>
              <a:rPr lang="en-AU" smtClean="0"/>
              <a:t>Investigating Earth from Space</a:t>
            </a:r>
            <a:endParaRPr lang="en-US" dirty="0"/>
          </a:p>
        </p:txBody>
      </p:sp>
    </p:spTree>
    <p:extLst>
      <p:ext uri="{BB962C8B-B14F-4D97-AF65-F5344CB8AC3E}">
        <p14:creationId xmlns:p14="http://schemas.microsoft.com/office/powerpoint/2010/main" val="24807432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fade">
                                      <p:cBhvr>
                                        <p:cTn id="15" dur="2000"/>
                                        <p:tgtEl>
                                          <p:spTgt spid="614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2000"/>
                                        <p:tgtEl>
                                          <p:spTgt spid="615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animEffect transition="in" filter="fade">
                                      <p:cBhvr>
                                        <p:cTn id="29" dur="20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fontAlgn="auto" hangingPunct="1">
              <a:spcAft>
                <a:spcPts val="0"/>
              </a:spcAft>
              <a:defRPr/>
            </a:pPr>
            <a:r>
              <a:rPr lang="en-AU" dirty="0" smtClean="0"/>
              <a:t>ARTIFICIAL Satellites</a:t>
            </a:r>
            <a:endParaRPr lang="en-US" dirty="0"/>
          </a:p>
        </p:txBody>
      </p:sp>
      <p:pic>
        <p:nvPicPr>
          <p:cNvPr id="4" name="Number of Objects in Space_ 1957 to pres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16" y="1484784"/>
            <a:ext cx="9144000" cy="5143500"/>
          </a:xfrm>
          <a:prstGeom prst="rect">
            <a:avLst/>
          </a:prstGeom>
        </p:spPr>
      </p:pic>
    </p:spTree>
    <p:extLst>
      <p:ext uri="{BB962C8B-B14F-4D97-AF65-F5344CB8AC3E}">
        <p14:creationId xmlns:p14="http://schemas.microsoft.com/office/powerpoint/2010/main" val="5916139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Context:</a:t>
            </a:r>
            <a:r>
              <a:rPr lang="en-AU" sz="2800" dirty="0">
                <a:solidFill>
                  <a:schemeClr val="accent6">
                    <a:lumMod val="50000"/>
                  </a:schemeClr>
                </a:solidFill>
                <a:latin typeface="Arial" pitchFamily="34" charset="0"/>
                <a:cs typeface="Arial" pitchFamily="34" charset="0"/>
              </a:rPr>
              <a:t> How is this content used to better society?</a:t>
            </a: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971600" y="2564904"/>
            <a:ext cx="6444716" cy="954107"/>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The uses of satellites as a form of GPS or monitoring of Earth events.</a:t>
            </a:r>
          </a:p>
        </p:txBody>
      </p:sp>
    </p:spTree>
    <p:extLst>
      <p:ext uri="{BB962C8B-B14F-4D97-AF65-F5344CB8AC3E}">
        <p14:creationId xmlns:p14="http://schemas.microsoft.com/office/powerpoint/2010/main" val="27489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accent4">
              <a:lumMod val="40000"/>
              <a:lumOff val="60000"/>
              <a:alpha val="60000"/>
            </a:schemeClr>
          </a:solidFill>
        </p:spPr>
        <p:txBody>
          <a:bodyPr/>
          <a:lstStyle/>
          <a:p>
            <a:pPr marL="0" indent="0">
              <a:buNone/>
            </a:pPr>
            <a:r>
              <a:rPr lang="en-AU" sz="2800" b="1" u="sng" dirty="0" smtClean="0">
                <a:solidFill>
                  <a:schemeClr val="accent6">
                    <a:lumMod val="50000"/>
                  </a:schemeClr>
                </a:solidFill>
                <a:latin typeface="Arial" pitchFamily="34" charset="0"/>
                <a:cs typeface="Arial" pitchFamily="34" charset="0"/>
              </a:rPr>
              <a:t>Key Words</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052131"/>
            <a:ext cx="6624735" cy="3539430"/>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Satellites</a:t>
            </a:r>
          </a:p>
          <a:p>
            <a:r>
              <a:rPr lang="en-AU" sz="2800" dirty="0" smtClean="0">
                <a:solidFill>
                  <a:schemeClr val="accent6">
                    <a:lumMod val="50000"/>
                  </a:schemeClr>
                </a:solidFill>
                <a:latin typeface="Arial" pitchFamily="34" charset="0"/>
                <a:cs typeface="Arial" pitchFamily="34" charset="0"/>
              </a:rPr>
              <a:t>Natural</a:t>
            </a:r>
          </a:p>
          <a:p>
            <a:r>
              <a:rPr lang="en-AU" sz="2800" dirty="0" smtClean="0">
                <a:solidFill>
                  <a:schemeClr val="accent6">
                    <a:lumMod val="50000"/>
                  </a:schemeClr>
                </a:solidFill>
                <a:latin typeface="Arial" pitchFamily="34" charset="0"/>
                <a:cs typeface="Arial" pitchFamily="34" charset="0"/>
              </a:rPr>
              <a:t>Artificial</a:t>
            </a:r>
          </a:p>
          <a:p>
            <a:r>
              <a:rPr lang="en-AU" sz="2800" dirty="0" smtClean="0">
                <a:solidFill>
                  <a:schemeClr val="accent6">
                    <a:lumMod val="50000"/>
                  </a:schemeClr>
                </a:solidFill>
                <a:latin typeface="Arial" pitchFamily="34" charset="0"/>
                <a:cs typeface="Arial" pitchFamily="34" charset="0"/>
              </a:rPr>
              <a:t>LEO</a:t>
            </a:r>
          </a:p>
          <a:p>
            <a:r>
              <a:rPr lang="en-AU" sz="2800" dirty="0" smtClean="0">
                <a:solidFill>
                  <a:schemeClr val="accent6">
                    <a:lumMod val="50000"/>
                  </a:schemeClr>
                </a:solidFill>
                <a:latin typeface="Arial" pitchFamily="34" charset="0"/>
                <a:cs typeface="Arial" pitchFamily="34" charset="0"/>
              </a:rPr>
              <a:t>Geostationary</a:t>
            </a:r>
          </a:p>
          <a:p>
            <a:r>
              <a:rPr lang="en-AU" sz="2800" dirty="0" smtClean="0">
                <a:solidFill>
                  <a:schemeClr val="accent6">
                    <a:lumMod val="50000"/>
                  </a:schemeClr>
                </a:solidFill>
                <a:latin typeface="Arial" pitchFamily="34" charset="0"/>
                <a:cs typeface="Arial" pitchFamily="34" charset="0"/>
              </a:rPr>
              <a:t>Geosynchronous</a:t>
            </a:r>
          </a:p>
          <a:p>
            <a:r>
              <a:rPr lang="en-AU" sz="2800" dirty="0" smtClean="0">
                <a:solidFill>
                  <a:schemeClr val="accent6">
                    <a:lumMod val="50000"/>
                  </a:schemeClr>
                </a:solidFill>
                <a:latin typeface="Arial" pitchFamily="34" charset="0"/>
                <a:cs typeface="Arial" pitchFamily="34" charset="0"/>
              </a:rPr>
              <a:t>Van Allen Belt</a:t>
            </a:r>
          </a:p>
          <a:p>
            <a:r>
              <a:rPr lang="en-AU" sz="2800" dirty="0" smtClean="0">
                <a:solidFill>
                  <a:schemeClr val="accent6">
                    <a:lumMod val="50000"/>
                  </a:schemeClr>
                </a:solidFill>
                <a:latin typeface="Arial" pitchFamily="34" charset="0"/>
                <a:cs typeface="Arial" pitchFamily="34" charset="0"/>
              </a:rPr>
              <a:t>Radiation belt</a:t>
            </a:r>
          </a:p>
        </p:txBody>
      </p:sp>
    </p:spTree>
    <p:extLst>
      <p:ext uri="{BB962C8B-B14F-4D97-AF65-F5344CB8AC3E}">
        <p14:creationId xmlns:p14="http://schemas.microsoft.com/office/powerpoint/2010/main" val="279061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2.1 &amp; 2.2 </a:t>
            </a:r>
            <a:r>
              <a:rPr lang="en-AU" sz="2800" dirty="0">
                <a:solidFill>
                  <a:schemeClr val="accent6">
                    <a:lumMod val="50000"/>
                  </a:schemeClr>
                </a:solidFill>
                <a:latin typeface="Arial" pitchFamily="34" charset="0"/>
                <a:cs typeface="Arial" pitchFamily="34" charset="0"/>
              </a:rPr>
              <a:t>- 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a:t>
            </a:r>
            <a:r>
              <a:rPr lang="en-AU" sz="2800" dirty="0" smtClean="0">
                <a:solidFill>
                  <a:schemeClr val="accent6">
                    <a:lumMod val="50000"/>
                  </a:schemeClr>
                </a:solidFill>
                <a:latin typeface="Arial" pitchFamily="34" charset="0"/>
                <a:cs typeface="Arial" pitchFamily="34" charset="0"/>
              </a:rPr>
              <a:t>2.4, page 62-68 and answer </a:t>
            </a:r>
            <a:endParaRPr lang="en-AU" sz="2800" dirty="0">
              <a:solidFill>
                <a:schemeClr val="accent6">
                  <a:lumMod val="50000"/>
                </a:schemeClr>
              </a:solidFill>
              <a:latin typeface="Arial" pitchFamily="34" charset="0"/>
              <a:cs typeface="Arial" pitchFamily="34" charset="0"/>
            </a:endParaRPr>
          </a:p>
          <a:p>
            <a:pPr marL="0" indent="0">
              <a:spcAft>
                <a:spcPts val="1200"/>
              </a:spcAft>
              <a:buNone/>
            </a:pPr>
            <a:r>
              <a:rPr lang="en-AU" sz="2800" dirty="0">
                <a:solidFill>
                  <a:schemeClr val="accent6">
                    <a:lumMod val="50000"/>
                  </a:schemeClr>
                </a:solidFill>
                <a:latin typeface="Arial" pitchFamily="34" charset="0"/>
                <a:cs typeface="Arial" pitchFamily="34" charset="0"/>
              </a:rPr>
              <a:t>	</a:t>
            </a:r>
            <a:r>
              <a:rPr lang="en-AU" sz="2800" dirty="0" smtClean="0">
                <a:solidFill>
                  <a:schemeClr val="accent6">
                    <a:lumMod val="50000"/>
                  </a:schemeClr>
                </a:solidFill>
                <a:latin typeface="Arial" pitchFamily="34" charset="0"/>
                <a:cs typeface="Arial" pitchFamily="34" charset="0"/>
              </a:rPr>
              <a:t>Q1 &amp; Q2 </a:t>
            </a:r>
            <a:r>
              <a:rPr lang="en-AU" sz="2800" dirty="0">
                <a:solidFill>
                  <a:schemeClr val="accent6">
                    <a:lumMod val="50000"/>
                  </a:schemeClr>
                </a:solidFill>
                <a:latin typeface="Arial" pitchFamily="34" charset="0"/>
                <a:cs typeface="Arial" pitchFamily="34" charset="0"/>
              </a:rPr>
              <a:t>Set </a:t>
            </a:r>
            <a:r>
              <a:rPr lang="en-AU" sz="2800" dirty="0" smtClean="0">
                <a:solidFill>
                  <a:schemeClr val="accent6">
                    <a:lumMod val="50000"/>
                  </a:schemeClr>
                </a:solidFill>
                <a:latin typeface="Arial" pitchFamily="34" charset="0"/>
                <a:cs typeface="Arial" pitchFamily="34" charset="0"/>
              </a:rPr>
              <a:t>2.4</a:t>
            </a:r>
          </a:p>
          <a:p>
            <a:pPr marL="0" indent="0">
              <a:spcAft>
                <a:spcPts val="1200"/>
              </a:spcAft>
              <a:buNone/>
            </a:pPr>
            <a:r>
              <a:rPr lang="en-AU" sz="2800" dirty="0" smtClean="0">
                <a:solidFill>
                  <a:schemeClr val="accent6">
                    <a:lumMod val="50000"/>
                  </a:schemeClr>
                </a:solidFill>
                <a:latin typeface="Arial" pitchFamily="34" charset="0"/>
                <a:cs typeface="Arial" pitchFamily="34" charset="0"/>
              </a:rPr>
              <a:t>     by </a:t>
            </a:r>
            <a:r>
              <a:rPr lang="en-AU" sz="2800" dirty="0">
                <a:solidFill>
                  <a:schemeClr val="accent6">
                    <a:lumMod val="50000"/>
                  </a:schemeClr>
                </a:solidFill>
                <a:latin typeface="Arial" pitchFamily="34" charset="0"/>
                <a:cs typeface="Arial" pitchFamily="34" charset="0"/>
              </a:rPr>
              <a:t>next lesson.</a:t>
            </a:r>
          </a:p>
        </p:txBody>
      </p:sp>
    </p:spTree>
    <p:extLst>
      <p:ext uri="{BB962C8B-B14F-4D97-AF65-F5344CB8AC3E}">
        <p14:creationId xmlns:p14="http://schemas.microsoft.com/office/powerpoint/2010/main" val="1585546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670376"/>
          </a:xfrm>
          <a:solidFill>
            <a:schemeClr val="bg2">
              <a:lumMod val="90000"/>
              <a:alpha val="60000"/>
            </a:schemeClr>
          </a:solidFill>
        </p:spPr>
        <p:txBody>
          <a:bodyPr>
            <a:noAutofit/>
          </a:bodyPr>
          <a:lstStyle/>
          <a:p>
            <a:pPr marL="0" indent="0" eaLnBrk="1" fontAlgn="auto" hangingPunct="1">
              <a:spcAft>
                <a:spcPts val="0"/>
              </a:spcAft>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A force of attraction that acts between any bodies or objects.</a:t>
            </a:r>
          </a:p>
          <a:p>
            <a:pPr eaLnBrk="1" fontAlgn="auto" hangingPunct="1">
              <a:spcAft>
                <a:spcPts val="0"/>
              </a:spcAft>
              <a:buFont typeface="Wingdings 2"/>
              <a:buChar char=""/>
              <a:defRPr/>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marL="0" indent="0" eaLnBrk="1" fontAlgn="auto" hangingPunct="1">
              <a:spcAft>
                <a:spcPts val="0"/>
              </a:spcAft>
              <a:buNone/>
              <a:defRPr/>
            </a:pPr>
            <a:r>
              <a:rPr lang="en-AU" sz="2600" u="sng" dirty="0" smtClean="0">
                <a:solidFill>
                  <a:schemeClr val="accent6">
                    <a:lumMod val="50000"/>
                  </a:schemeClr>
                </a:solidFill>
                <a:latin typeface="Arial" panose="020B0604020202020204" pitchFamily="34" charset="0"/>
                <a:cs typeface="Arial" panose="020B0604020202020204" pitchFamily="34" charset="0"/>
              </a:rPr>
              <a:t>NEWTON’S LAW OF UNIVERSAL GRAVITATION </a:t>
            </a: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r>
              <a:rPr lang="en-AU" sz="2600" b="1" dirty="0" err="1" smtClean="0">
                <a:solidFill>
                  <a:schemeClr val="accent6">
                    <a:lumMod val="50000"/>
                  </a:schemeClr>
                </a:solidFill>
                <a:latin typeface="Arial" panose="020B0604020202020204" pitchFamily="34" charset="0"/>
                <a:cs typeface="Arial" panose="020B0604020202020204" pitchFamily="34" charset="0"/>
              </a:rPr>
              <a:t>F</a:t>
            </a:r>
            <a:r>
              <a:rPr lang="en-AU" sz="2600" b="1"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600" b="1" dirty="0" smtClean="0">
                <a:solidFill>
                  <a:schemeClr val="accent6">
                    <a:lumMod val="50000"/>
                  </a:schemeClr>
                </a:solidFill>
                <a:latin typeface="Arial" panose="020B0604020202020204" pitchFamily="34" charset="0"/>
                <a:cs typeface="Arial" panose="020B0604020202020204" pitchFamily="34" charset="0"/>
              </a:rPr>
              <a:t> = </a:t>
            </a:r>
            <a:r>
              <a:rPr lang="en-AU" sz="2600" b="1" u="sng" dirty="0" err="1" smtClean="0">
                <a:solidFill>
                  <a:schemeClr val="accent6">
                    <a:lumMod val="50000"/>
                  </a:schemeClr>
                </a:solidFill>
                <a:latin typeface="Arial" panose="020B0604020202020204" pitchFamily="34" charset="0"/>
                <a:cs typeface="Arial" panose="020B0604020202020204" pitchFamily="34" charset="0"/>
              </a:rPr>
              <a:t>GMm</a:t>
            </a:r>
            <a:endParaRPr lang="en-AU" sz="2600" b="1" u="sng"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r>
              <a:rPr lang="en-AU" sz="2600" b="1" dirty="0" smtClean="0">
                <a:solidFill>
                  <a:schemeClr val="accent6">
                    <a:lumMod val="50000"/>
                  </a:schemeClr>
                </a:solidFill>
                <a:latin typeface="Arial" panose="020B0604020202020204" pitchFamily="34" charset="0"/>
                <a:cs typeface="Arial" panose="020B0604020202020204" pitchFamily="34" charset="0"/>
              </a:rPr>
              <a:t>					r </a:t>
            </a:r>
            <a:r>
              <a:rPr lang="en-AU" sz="2600" b="1" baseline="30000" dirty="0" smtClean="0">
                <a:solidFill>
                  <a:schemeClr val="accent6">
                    <a:lumMod val="50000"/>
                  </a:schemeClr>
                </a:solidFill>
                <a:latin typeface="Arial" panose="020B0604020202020204" pitchFamily="34" charset="0"/>
                <a:cs typeface="Arial" panose="020B0604020202020204" pitchFamily="34" charset="0"/>
              </a:rPr>
              <a:t>2</a:t>
            </a:r>
            <a:endParaRPr lang="en-AU" sz="2600" b="1" dirty="0">
              <a:solidFill>
                <a:schemeClr val="accent6">
                  <a:lumMod val="50000"/>
                </a:schemeClr>
              </a:solidFill>
              <a:latin typeface="Arial" panose="020B0604020202020204" pitchFamily="34" charset="0"/>
              <a:cs typeface="Arial" panose="020B0604020202020204" pitchFamily="34" charset="0"/>
            </a:endParaRPr>
          </a:p>
          <a:p>
            <a:pPr marL="1258888" indent="-990600" eaLnBrk="1" fontAlgn="auto" hangingPunct="1">
              <a:spcAft>
                <a:spcPts val="0"/>
              </a:spcAft>
              <a:buFontTx/>
              <a:buNone/>
              <a:defRPr/>
            </a:pPr>
            <a:r>
              <a:rPr lang="en-AU" sz="2400" dirty="0" smtClean="0">
                <a:solidFill>
                  <a:schemeClr val="accent6">
                    <a:lumMod val="50000"/>
                  </a:schemeClr>
                </a:solidFill>
                <a:latin typeface="Arial" panose="020B0604020202020204" pitchFamily="34" charset="0"/>
                <a:cs typeface="Arial" panose="020B0604020202020204" pitchFamily="34" charset="0"/>
              </a:rPr>
              <a:t>where 	</a:t>
            </a:r>
            <a:r>
              <a:rPr lang="en-AU" sz="2400" b="1" dirty="0" err="1" smtClean="0">
                <a:solidFill>
                  <a:schemeClr val="accent6">
                    <a:lumMod val="50000"/>
                  </a:schemeClr>
                </a:solidFill>
                <a:latin typeface="Arial" panose="020B0604020202020204" pitchFamily="34" charset="0"/>
                <a:cs typeface="Arial" panose="020B0604020202020204" pitchFamily="34" charset="0"/>
              </a:rPr>
              <a:t>F</a:t>
            </a:r>
            <a:r>
              <a:rPr lang="en-AU" sz="2400" b="1"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is the gravitational force acting on each body (N),</a:t>
            </a:r>
          </a:p>
          <a:p>
            <a:pPr marL="1258888" indent="0" eaLnBrk="1" fontAlgn="auto" hangingPunct="1">
              <a:spcAft>
                <a:spcPts val="0"/>
              </a:spcAft>
              <a:buFontTx/>
              <a:buNone/>
              <a:tabLst>
                <a:tab pos="1258888" algn="l"/>
              </a:tabLst>
              <a:defRPr/>
            </a:pPr>
            <a:r>
              <a:rPr lang="en-AU" sz="2400" b="1" dirty="0" smtClean="0">
                <a:solidFill>
                  <a:schemeClr val="accent6">
                    <a:lumMod val="50000"/>
                  </a:schemeClr>
                </a:solidFill>
                <a:latin typeface="Arial" panose="020B0604020202020204" pitchFamily="34" charset="0"/>
                <a:cs typeface="Arial" panose="020B0604020202020204" pitchFamily="34" charset="0"/>
              </a:rPr>
              <a:t>M</a:t>
            </a:r>
            <a:r>
              <a:rPr lang="en-AU" sz="2400" dirty="0" smtClean="0">
                <a:solidFill>
                  <a:schemeClr val="accent6">
                    <a:lumMod val="50000"/>
                  </a:schemeClr>
                </a:solidFill>
                <a:latin typeface="Arial" panose="020B0604020202020204" pitchFamily="34" charset="0"/>
                <a:cs typeface="Arial" panose="020B0604020202020204" pitchFamily="34" charset="0"/>
              </a:rPr>
              <a:t> and </a:t>
            </a:r>
            <a:r>
              <a:rPr lang="en-AU" sz="2400" b="1" dirty="0" smtClean="0">
                <a:solidFill>
                  <a:schemeClr val="accent6">
                    <a:lumMod val="50000"/>
                  </a:schemeClr>
                </a:solidFill>
                <a:latin typeface="Arial" panose="020B0604020202020204" pitchFamily="34" charset="0"/>
                <a:cs typeface="Arial" panose="020B0604020202020204" pitchFamily="34" charset="0"/>
              </a:rPr>
              <a:t>m</a:t>
            </a:r>
            <a:r>
              <a:rPr lang="en-AU" sz="2400" dirty="0" smtClean="0">
                <a:solidFill>
                  <a:schemeClr val="accent6">
                    <a:lumMod val="50000"/>
                  </a:schemeClr>
                </a:solidFill>
                <a:latin typeface="Arial" panose="020B0604020202020204" pitchFamily="34" charset="0"/>
                <a:cs typeface="Arial" panose="020B0604020202020204" pitchFamily="34" charset="0"/>
              </a:rPr>
              <a:t> are the masses of the bodies (kg) </a:t>
            </a:r>
          </a:p>
          <a:p>
            <a:pPr marL="1258888" indent="0" eaLnBrk="1" fontAlgn="auto" hangingPunct="1">
              <a:spcAft>
                <a:spcPts val="0"/>
              </a:spcAft>
              <a:buFontTx/>
              <a:buNone/>
              <a:tabLst>
                <a:tab pos="1258888" algn="l"/>
              </a:tabLst>
              <a:defRPr/>
            </a:pPr>
            <a:r>
              <a:rPr lang="en-AU" sz="2400" b="1" dirty="0" smtClean="0">
                <a:solidFill>
                  <a:schemeClr val="accent6">
                    <a:lumMod val="50000"/>
                  </a:schemeClr>
                </a:solidFill>
                <a:latin typeface="Arial" panose="020B0604020202020204" pitchFamily="34" charset="0"/>
                <a:cs typeface="Arial" panose="020B0604020202020204" pitchFamily="34" charset="0"/>
              </a:rPr>
              <a:t>r</a:t>
            </a:r>
            <a:r>
              <a:rPr lang="en-AU" sz="2400" dirty="0" smtClean="0">
                <a:solidFill>
                  <a:schemeClr val="accent6">
                    <a:lumMod val="50000"/>
                  </a:schemeClr>
                </a:solidFill>
                <a:latin typeface="Arial" panose="020B0604020202020204" pitchFamily="34" charset="0"/>
                <a:cs typeface="Arial" panose="020B0604020202020204" pitchFamily="34" charset="0"/>
              </a:rPr>
              <a:t> is the distance between the centres of the bodies (m). </a:t>
            </a:r>
            <a:r>
              <a:rPr lang="en-AU" sz="2400" b="1" dirty="0"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(universal gravitational constant) </a:t>
            </a:r>
          </a:p>
          <a:p>
            <a:pPr marL="1258888" indent="0" eaLnBrk="1" fontAlgn="auto" hangingPunct="1">
              <a:spcAft>
                <a:spcPts val="0"/>
              </a:spcAft>
              <a:buFontTx/>
              <a:buNone/>
              <a:tabLst>
                <a:tab pos="1258888" algn="l"/>
              </a:tabLst>
              <a:defRPr/>
            </a:pPr>
            <a:r>
              <a:rPr lang="en-AU" sz="2400" dirty="0">
                <a:solidFill>
                  <a:schemeClr val="accent6">
                    <a:lumMod val="50000"/>
                  </a:schemeClr>
                </a:solidFill>
                <a:latin typeface="Arial" panose="020B0604020202020204" pitchFamily="34" charset="0"/>
                <a:cs typeface="Arial" panose="020B0604020202020204" pitchFamily="34" charset="0"/>
              </a:rPr>
              <a:t> </a:t>
            </a:r>
            <a:r>
              <a:rPr lang="en-AU" sz="2400" dirty="0" smtClean="0">
                <a:solidFill>
                  <a:schemeClr val="accent6">
                    <a:lumMod val="50000"/>
                  </a:schemeClr>
                </a:solidFill>
                <a:latin typeface="Arial" panose="020B0604020202020204" pitchFamily="34" charset="0"/>
                <a:cs typeface="Arial" panose="020B0604020202020204" pitchFamily="34" charset="0"/>
              </a:rPr>
              <a:t>   = 6.67 × 10 </a:t>
            </a:r>
            <a:r>
              <a:rPr lang="en-AU" sz="2400" baseline="30000" dirty="0" smtClean="0">
                <a:solidFill>
                  <a:schemeClr val="accent6">
                    <a:lumMod val="50000"/>
                  </a:schemeClr>
                </a:solidFill>
                <a:latin typeface="Arial" panose="020B0604020202020204" pitchFamily="34" charset="0"/>
                <a:cs typeface="Arial" panose="020B0604020202020204" pitchFamily="34" charset="0"/>
              </a:rPr>
              <a:t>–11 </a:t>
            </a:r>
            <a:r>
              <a:rPr lang="en-AU" sz="2400" dirty="0" smtClean="0">
                <a:solidFill>
                  <a:schemeClr val="accent6">
                    <a:lumMod val="50000"/>
                  </a:schemeClr>
                </a:solidFill>
                <a:latin typeface="Arial" panose="020B0604020202020204" pitchFamily="34" charset="0"/>
                <a:cs typeface="Arial" panose="020B0604020202020204" pitchFamily="34" charset="0"/>
              </a:rPr>
              <a:t>N m</a:t>
            </a:r>
            <a:r>
              <a:rPr lang="en-AU" sz="2400" baseline="30000" dirty="0" smtClean="0">
                <a:solidFill>
                  <a:schemeClr val="accent6">
                    <a:lumMod val="50000"/>
                  </a:schemeClr>
                </a:solidFill>
                <a:latin typeface="Arial" panose="020B0604020202020204" pitchFamily="34" charset="0"/>
                <a:cs typeface="Arial" panose="020B0604020202020204" pitchFamily="34" charset="0"/>
              </a:rPr>
              <a:t>2</a:t>
            </a:r>
            <a:r>
              <a:rPr lang="en-AU" sz="2400" dirty="0" smtClean="0">
                <a:solidFill>
                  <a:schemeClr val="accent6">
                    <a:lumMod val="50000"/>
                  </a:schemeClr>
                </a:solidFill>
                <a:latin typeface="Arial" panose="020B0604020202020204" pitchFamily="34" charset="0"/>
                <a:cs typeface="Arial" panose="020B0604020202020204" pitchFamily="34" charset="0"/>
              </a:rPr>
              <a:t> kg</a:t>
            </a:r>
            <a:r>
              <a:rPr lang="en-AU" sz="2400" baseline="30000" dirty="0" smtClean="0">
                <a:solidFill>
                  <a:schemeClr val="accent6">
                    <a:lumMod val="50000"/>
                  </a:schemeClr>
                </a:solidFill>
                <a:latin typeface="Arial" panose="020B0604020202020204" pitchFamily="34" charset="0"/>
                <a:cs typeface="Arial" panose="020B0604020202020204" pitchFamily="34" charset="0"/>
              </a:rPr>
              <a:t>–2</a:t>
            </a:r>
            <a:r>
              <a:rPr lang="en-AU" sz="2400" dirty="0" smtClean="0">
                <a:solidFill>
                  <a:schemeClr val="accent6">
                    <a:lumMod val="50000"/>
                  </a:schemeClr>
                </a:solidFill>
                <a:latin typeface="Arial" panose="020B0604020202020204" pitchFamily="34" charset="0"/>
                <a:cs typeface="Arial" panose="020B0604020202020204" pitchFamily="34" charset="0"/>
              </a:rPr>
              <a:t>.</a:t>
            </a:r>
          </a:p>
          <a:p>
            <a:pPr eaLnBrk="1" fontAlgn="auto" hangingPunct="1">
              <a:spcAft>
                <a:spcPts val="0"/>
              </a:spcAft>
              <a:buFontTx/>
              <a:buNone/>
              <a:tabLst>
                <a:tab pos="1795463" algn="l"/>
                <a:tab pos="2603500" algn="l"/>
              </a:tabLst>
              <a:defRPr/>
            </a:pPr>
            <a:endParaRPr lang="en-AU" sz="2600" dirty="0">
              <a:solidFill>
                <a:schemeClr val="accent6">
                  <a:lumMod val="50000"/>
                </a:schemeClr>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a:t>
            </a:r>
            <a:endParaRPr lang="en-AU"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1"/>
            <a:ext cx="8385175" cy="1268758"/>
          </a:xfrm>
        </p:spPr>
        <p:txBody>
          <a:bodyPr/>
          <a:lstStyle/>
          <a:p>
            <a:r>
              <a:rPr lang="en-AU" dirty="0" smtClean="0"/>
              <a:t>Page Setup</a:t>
            </a:r>
          </a:p>
        </p:txBody>
      </p:sp>
      <p:sp>
        <p:nvSpPr>
          <p:cNvPr id="5123" name="Espace réservé du contenu 2"/>
          <p:cNvSpPr>
            <a:spLocks noGrp="1"/>
          </p:cNvSpPr>
          <p:nvPr>
            <p:ph idx="1"/>
          </p:nvPr>
        </p:nvSpPr>
        <p:spPr>
          <a:xfrm>
            <a:off x="457200" y="1268760"/>
            <a:ext cx="8229600" cy="5400600"/>
          </a:xfrm>
          <a:solidFill>
            <a:schemeClr val="bg2">
              <a:lumMod val="20000"/>
              <a:lumOff val="80000"/>
            </a:schemeClr>
          </a:solidFill>
        </p:spPr>
        <p:txBody>
          <a:bodyPr/>
          <a:lstStyle/>
          <a:p>
            <a:pPr>
              <a:buNone/>
            </a:pPr>
            <a:r>
              <a:rPr lang="en-AU" sz="2800" dirty="0">
                <a:solidFill>
                  <a:schemeClr val="accent6">
                    <a:lumMod val="50000"/>
                  </a:schemeClr>
                </a:solidFill>
                <a:effectLst/>
                <a:latin typeface="Arial" pitchFamily="34" charset="0"/>
                <a:cs typeface="Arial" pitchFamily="34" charset="0"/>
              </a:rPr>
              <a:t>Set up the </a:t>
            </a:r>
            <a:r>
              <a:rPr lang="en-AU" sz="2800" b="1" u="sng" dirty="0">
                <a:solidFill>
                  <a:schemeClr val="accent6">
                    <a:lumMod val="50000"/>
                  </a:schemeClr>
                </a:solidFill>
                <a:effectLst/>
                <a:latin typeface="Arial" pitchFamily="34" charset="0"/>
                <a:cs typeface="Arial" pitchFamily="34" charset="0"/>
              </a:rPr>
              <a:t>first</a:t>
            </a:r>
            <a:r>
              <a:rPr lang="en-AU" sz="2800" dirty="0">
                <a:solidFill>
                  <a:schemeClr val="accent6">
                    <a:lumMod val="50000"/>
                  </a:schemeClr>
                </a:solidFill>
                <a:effectLst/>
                <a:latin typeface="Arial" pitchFamily="34" charset="0"/>
                <a:cs typeface="Arial" pitchFamily="34" charset="0"/>
              </a:rPr>
              <a:t> page of every lesson like this and rule a column line for every page after the first page that is used during the lesson.</a:t>
            </a:r>
          </a:p>
          <a:p>
            <a:pPr>
              <a:buFont typeface="Arial" pitchFamily="34" charset="0"/>
              <a:buChar char="•"/>
            </a:pPr>
            <a:endParaRPr lang="en-AU" sz="2800" dirty="0">
              <a:solidFill>
                <a:schemeClr val="accent6">
                  <a:lumMod val="50000"/>
                </a:schemeClr>
              </a:solidFill>
              <a:effectLst/>
            </a:endParaRPr>
          </a:p>
          <a:p>
            <a:pPr>
              <a:buFont typeface="Arial" pitchFamily="34" charset="0"/>
              <a:buChar char="•"/>
            </a:pPr>
            <a:endParaRPr lang="en-AU" sz="2800" dirty="0" smtClean="0">
              <a:solidFill>
                <a:schemeClr val="bg1">
                  <a:lumMod val="50000"/>
                </a:schemeClr>
              </a:solidFill>
              <a:effectLst/>
            </a:endParaRPr>
          </a:p>
        </p:txBody>
      </p:sp>
      <p:grpSp>
        <p:nvGrpSpPr>
          <p:cNvPr id="4" name="Group 3"/>
          <p:cNvGrpSpPr/>
          <p:nvPr/>
        </p:nvGrpSpPr>
        <p:grpSpPr>
          <a:xfrm>
            <a:off x="467544" y="3032153"/>
            <a:ext cx="8280919" cy="6013471"/>
            <a:chOff x="971600" y="2272716"/>
            <a:chExt cx="7046046" cy="5116724"/>
          </a:xfrm>
        </p:grpSpPr>
        <p:grpSp>
          <p:nvGrpSpPr>
            <p:cNvPr id="5" name="Group 4"/>
            <p:cNvGrpSpPr/>
            <p:nvPr/>
          </p:nvGrpSpPr>
          <p:grpSpPr>
            <a:xfrm>
              <a:off x="971600" y="2272716"/>
              <a:ext cx="7046046" cy="5116724"/>
              <a:chOff x="971600" y="2272716"/>
              <a:chExt cx="7046046" cy="5116724"/>
            </a:xfrm>
          </p:grpSpPr>
          <p:grpSp>
            <p:nvGrpSpPr>
              <p:cNvPr id="7" name="Group 6"/>
              <p:cNvGrpSpPr/>
              <p:nvPr/>
            </p:nvGrpSpPr>
            <p:grpSpPr>
              <a:xfrm>
                <a:off x="971600" y="2276872"/>
                <a:ext cx="6984776" cy="5112568"/>
                <a:chOff x="971600" y="2276872"/>
                <a:chExt cx="6984776" cy="5112568"/>
              </a:xfrm>
            </p:grpSpPr>
            <p:cxnSp>
              <p:nvCxnSpPr>
                <p:cNvPr id="12" name="Straight Connector 11"/>
                <p:cNvCxnSpPr/>
                <p:nvPr/>
              </p:nvCxnSpPr>
              <p:spPr>
                <a:xfrm flipV="1">
                  <a:off x="971600"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71600" y="2276872"/>
                  <a:ext cx="69847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56376" y="2276872"/>
                  <a:ext cx="0" cy="5112568"/>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156176" y="2276873"/>
                  <a:ext cx="0" cy="2366627"/>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145438" y="4643500"/>
                  <a:ext cx="18002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71600" y="3328551"/>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71600" y="2272716"/>
                <a:ext cx="7046046" cy="2359576"/>
                <a:chOff x="971600" y="1336612"/>
                <a:chExt cx="7046046" cy="2359576"/>
              </a:xfrm>
            </p:grpSpPr>
            <p:sp>
              <p:nvSpPr>
                <p:cNvPr id="9" name="TextBox 8"/>
                <p:cNvSpPr txBox="1"/>
                <p:nvPr/>
              </p:nvSpPr>
              <p:spPr>
                <a:xfrm>
                  <a:off x="971601" y="1336612"/>
                  <a:ext cx="5184576" cy="707076"/>
                </a:xfrm>
                <a:prstGeom prst="rect">
                  <a:avLst/>
                </a:prstGeom>
                <a:noFill/>
                <a:ln>
                  <a:noFill/>
                </a:ln>
              </p:spPr>
              <p:txBody>
                <a:bodyPr wrap="square" rtlCol="0">
                  <a:spAutoFit/>
                </a:bodyPr>
                <a:lstStyle/>
                <a:p>
                  <a:r>
                    <a:rPr lang="en-AU" sz="2400" b="1" u="sng" dirty="0" smtClean="0">
                      <a:solidFill>
                        <a:schemeClr val="accent6">
                          <a:lumMod val="50000"/>
                        </a:schemeClr>
                      </a:solidFill>
                    </a:rPr>
                    <a:t>Focus:</a:t>
                  </a:r>
                  <a:r>
                    <a:rPr lang="en-AU" sz="2400" dirty="0" smtClean="0">
                      <a:solidFill>
                        <a:schemeClr val="accent6">
                          <a:lumMod val="50000"/>
                        </a:schemeClr>
                      </a:solidFill>
                    </a:rPr>
                    <a:t> State the Chapter Number, Title and the page numbers (3 lines).  </a:t>
                  </a:r>
                  <a:endParaRPr lang="en-AU" sz="2400" dirty="0">
                    <a:solidFill>
                      <a:schemeClr val="accent6">
                        <a:lumMod val="50000"/>
                      </a:schemeClr>
                    </a:solidFill>
                  </a:endParaRPr>
                </a:p>
              </p:txBody>
            </p:sp>
            <p:sp>
              <p:nvSpPr>
                <p:cNvPr id="10" name="TextBox 9"/>
                <p:cNvSpPr txBox="1"/>
                <p:nvPr/>
              </p:nvSpPr>
              <p:spPr>
                <a:xfrm>
                  <a:off x="971600" y="2360600"/>
                  <a:ext cx="5155404" cy="1335588"/>
                </a:xfrm>
                <a:prstGeom prst="rect">
                  <a:avLst/>
                </a:prstGeom>
                <a:noFill/>
                <a:ln>
                  <a:noFill/>
                </a:ln>
              </p:spPr>
              <p:txBody>
                <a:bodyPr wrap="square" rtlCol="0">
                  <a:spAutoFit/>
                </a:bodyPr>
                <a:lstStyle/>
                <a:p>
                  <a:r>
                    <a:rPr lang="en-AU" sz="2400" b="1" u="sng" dirty="0" smtClean="0">
                      <a:solidFill>
                        <a:schemeClr val="accent6">
                          <a:lumMod val="50000"/>
                        </a:schemeClr>
                      </a:solidFill>
                    </a:rPr>
                    <a:t>Context:</a:t>
                  </a:r>
                  <a:r>
                    <a:rPr lang="en-AU" sz="2400" dirty="0" smtClean="0">
                      <a:solidFill>
                        <a:schemeClr val="accent6">
                          <a:lumMod val="50000"/>
                        </a:schemeClr>
                      </a:solidFill>
                    </a:rPr>
                    <a:t> During the lesson write in this section what this topic relates to in the ‘real’ world. How is this content used to better society?  (5 lines)</a:t>
                  </a:r>
                  <a:endParaRPr lang="en-AU" sz="2400" dirty="0">
                    <a:solidFill>
                      <a:schemeClr val="accent6">
                        <a:lumMod val="50000"/>
                      </a:schemeClr>
                    </a:solidFill>
                  </a:endParaRPr>
                </a:p>
              </p:txBody>
            </p:sp>
            <p:sp>
              <p:nvSpPr>
                <p:cNvPr id="11" name="TextBox 10"/>
                <p:cNvSpPr txBox="1"/>
                <p:nvPr/>
              </p:nvSpPr>
              <p:spPr>
                <a:xfrm>
                  <a:off x="6156176" y="1336612"/>
                  <a:ext cx="1861470" cy="2345909"/>
                </a:xfrm>
                <a:prstGeom prst="rect">
                  <a:avLst/>
                </a:prstGeom>
                <a:noFill/>
                <a:ln>
                  <a:noFill/>
                </a:ln>
              </p:spPr>
              <p:txBody>
                <a:bodyPr wrap="square" rtlCol="0">
                  <a:spAutoFit/>
                </a:bodyPr>
                <a:lstStyle/>
                <a:p>
                  <a:r>
                    <a:rPr lang="en-AU" sz="2100" b="1" u="sng" dirty="0" smtClean="0">
                      <a:solidFill>
                        <a:schemeClr val="accent6">
                          <a:lumMod val="50000"/>
                        </a:schemeClr>
                      </a:solidFill>
                    </a:rPr>
                    <a:t>Keywords:</a:t>
                  </a:r>
                  <a:r>
                    <a:rPr lang="en-AU" sz="2100" dirty="0" smtClean="0">
                      <a:solidFill>
                        <a:schemeClr val="accent6">
                          <a:lumMod val="50000"/>
                        </a:schemeClr>
                      </a:solidFill>
                    </a:rPr>
                    <a:t> During the lesson write out your own keywords used during the lesson.                              (8 lines)</a:t>
                  </a:r>
                  <a:endParaRPr lang="en-AU" sz="2100" dirty="0">
                    <a:solidFill>
                      <a:schemeClr val="accent6">
                        <a:lumMod val="50000"/>
                      </a:schemeClr>
                    </a:solidFill>
                  </a:endParaRPr>
                </a:p>
              </p:txBody>
            </p:sp>
          </p:grpSp>
        </p:grpSp>
        <p:cxnSp>
          <p:nvCxnSpPr>
            <p:cNvPr id="6" name="Straight Connector 5"/>
            <p:cNvCxnSpPr/>
            <p:nvPr/>
          </p:nvCxnSpPr>
          <p:spPr>
            <a:xfrm flipH="1">
              <a:off x="971600" y="4643500"/>
              <a:ext cx="5184576"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89957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1520" y="332656"/>
            <a:ext cx="8712968" cy="1222375"/>
          </a:xfrm>
        </p:spPr>
        <p:txBody>
          <a:bodyPr>
            <a:noAutofit/>
          </a:bodyPr>
          <a:lstStyle/>
          <a:p>
            <a:r>
              <a:rPr lang="en-AU" sz="8100" dirty="0" smtClean="0"/>
              <a:t>KEPLER’S Laws &amp; Satellite Motion</a:t>
            </a:r>
            <a:endParaRPr lang="en-AU" sz="8100" dirty="0"/>
          </a:p>
        </p:txBody>
      </p:sp>
      <p:sp>
        <p:nvSpPr>
          <p:cNvPr id="4" name="Subtitle 3"/>
          <p:cNvSpPr>
            <a:spLocks noGrp="1"/>
          </p:cNvSpPr>
          <p:nvPr>
            <p:ph type="subTitle" idx="1"/>
          </p:nvPr>
        </p:nvSpPr>
        <p:spPr>
          <a:xfrm>
            <a:off x="381000" y="4509120"/>
            <a:ext cx="8458200" cy="914400"/>
          </a:xfrm>
        </p:spPr>
        <p:txBody>
          <a:bodyPr/>
          <a:lstStyle/>
          <a:p>
            <a:r>
              <a:rPr lang="en-AU" sz="3200" b="1" dirty="0" smtClean="0"/>
              <a:t>Chapter 2.4</a:t>
            </a:r>
          </a:p>
          <a:p>
            <a:r>
              <a:rPr lang="en-AU" sz="3200" b="1" dirty="0" smtClean="0"/>
              <a:t>Page 62 – 68</a:t>
            </a:r>
            <a:endParaRPr lang="en-AU" sz="3200" b="1" dirty="0"/>
          </a:p>
        </p:txBody>
      </p:sp>
    </p:spTree>
    <p:extLst>
      <p:ext uri="{BB962C8B-B14F-4D97-AF65-F5344CB8AC3E}">
        <p14:creationId xmlns:p14="http://schemas.microsoft.com/office/powerpoint/2010/main" val="10792360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fontScale="90000"/>
          </a:bodyPr>
          <a:lstStyle/>
          <a:p>
            <a:r>
              <a:rPr lang="en-AU" sz="4000" dirty="0" err="1" smtClean="0"/>
              <a:t>Kepler’s</a:t>
            </a:r>
            <a:r>
              <a:rPr lang="en-AU" sz="4000" dirty="0" smtClean="0"/>
              <a:t> Laws of Planetary Motion</a:t>
            </a:r>
            <a:endParaRPr lang="en-AU" sz="4000" dirty="0"/>
          </a:p>
        </p:txBody>
      </p:sp>
      <p:sp>
        <p:nvSpPr>
          <p:cNvPr id="3" name="Content Placeholder 2"/>
          <p:cNvSpPr>
            <a:spLocks noGrp="1"/>
          </p:cNvSpPr>
          <p:nvPr>
            <p:ph idx="1"/>
          </p:nvPr>
        </p:nvSpPr>
        <p:spPr>
          <a:xfrm>
            <a:off x="457200" y="1500174"/>
            <a:ext cx="8229600" cy="5143535"/>
          </a:xfrm>
        </p:spPr>
        <p:txBody>
          <a:bodyPr>
            <a:normAutofit/>
          </a:bodyPr>
          <a:lstStyle/>
          <a:p>
            <a:pPr>
              <a:buNone/>
            </a:pPr>
            <a:r>
              <a:rPr lang="en-AU" sz="2800" dirty="0" smtClean="0">
                <a:latin typeface="Arial" panose="020B0604020202020204" pitchFamily="34" charset="0"/>
                <a:cs typeface="Arial" panose="020B0604020202020204" pitchFamily="34" charset="0"/>
              </a:rPr>
              <a:t>In the early 1600s, Johannes Kepler proposed three laws of planetary motion. </a:t>
            </a:r>
          </a:p>
          <a:p>
            <a:pPr>
              <a:buNone/>
            </a:pPr>
            <a:endParaRPr lang="en-AU" sz="2800" dirty="0" smtClean="0">
              <a:latin typeface="Arial" panose="020B0604020202020204" pitchFamily="34" charset="0"/>
              <a:cs typeface="Arial" panose="020B0604020202020204" pitchFamily="34" charset="0"/>
            </a:endParaRPr>
          </a:p>
          <a:p>
            <a:pPr>
              <a:buNone/>
            </a:pPr>
            <a:r>
              <a:rPr lang="en-AU" sz="2800" dirty="0" smtClean="0">
                <a:latin typeface="Arial" panose="020B0604020202020204" pitchFamily="34" charset="0"/>
                <a:cs typeface="Arial" panose="020B0604020202020204" pitchFamily="34" charset="0"/>
              </a:rPr>
              <a:t>Kepler described the motion of planets in a sun centred solar system as; </a:t>
            </a:r>
          </a:p>
          <a:p>
            <a:pPr>
              <a:buNone/>
            </a:pPr>
            <a:endParaRPr lang="en-AU" sz="2800" dirty="0" smtClean="0">
              <a:latin typeface="Arial" panose="020B0604020202020204" pitchFamily="34" charset="0"/>
              <a:cs typeface="Arial" panose="020B0604020202020204" pitchFamily="34" charset="0"/>
            </a:endParaRPr>
          </a:p>
          <a:p>
            <a:pPr marL="1249363" indent="-547688"/>
            <a:r>
              <a:rPr lang="en-AU" sz="2800" dirty="0" smtClean="0">
                <a:latin typeface="Arial" panose="020B0604020202020204" pitchFamily="34" charset="0"/>
                <a:cs typeface="Arial" panose="020B0604020202020204" pitchFamily="34" charset="0"/>
              </a:rPr>
              <a:t>The Law of Ellipses</a:t>
            </a:r>
          </a:p>
          <a:p>
            <a:pPr marL="1249363" indent="-547688"/>
            <a:r>
              <a:rPr lang="en-AU" sz="2800" dirty="0" smtClean="0">
                <a:latin typeface="Arial" panose="020B0604020202020204" pitchFamily="34" charset="0"/>
                <a:cs typeface="Arial" panose="020B0604020202020204" pitchFamily="34" charset="0"/>
              </a:rPr>
              <a:t>The Law of Equal Areas</a:t>
            </a:r>
          </a:p>
          <a:p>
            <a:pPr marL="1249363" indent="-547688"/>
            <a:r>
              <a:rPr lang="en-AU" sz="2800" dirty="0" smtClean="0">
                <a:latin typeface="Arial" panose="020B0604020202020204" pitchFamily="34" charset="0"/>
                <a:cs typeface="Arial" panose="020B0604020202020204" pitchFamily="34" charset="0"/>
              </a:rPr>
              <a:t>The Law of Harmonies</a:t>
            </a:r>
          </a:p>
          <a:p>
            <a:pPr>
              <a:buNone/>
            </a:pPr>
            <a:endParaRPr lang="en-AU"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00757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2600"/>
            <a:ext cx="8686800" cy="838200"/>
          </a:xfrm>
        </p:spPr>
        <p:txBody>
          <a:bodyPr/>
          <a:lstStyle/>
          <a:p>
            <a:r>
              <a:rPr lang="en-AU" dirty="0" smtClean="0"/>
              <a:t>Law of Ellipses (First Law)</a:t>
            </a:r>
            <a:endParaRPr lang="en-AU" dirty="0"/>
          </a:p>
        </p:txBody>
      </p:sp>
      <p:sp>
        <p:nvSpPr>
          <p:cNvPr id="3" name="Content Placeholder 2"/>
          <p:cNvSpPr>
            <a:spLocks noGrp="1"/>
          </p:cNvSpPr>
          <p:nvPr>
            <p:ph idx="1"/>
          </p:nvPr>
        </p:nvSpPr>
        <p:spPr>
          <a:xfrm>
            <a:off x="214282" y="1196752"/>
            <a:ext cx="8929718" cy="4975765"/>
          </a:xfrm>
        </p:spPr>
        <p:txBody>
          <a:bodyPr>
            <a:normAutofit/>
          </a:bodyPr>
          <a:lstStyle/>
          <a:p>
            <a:pPr marL="0" indent="0">
              <a:buNone/>
            </a:pPr>
            <a:r>
              <a:rPr lang="en-AU" sz="2600" dirty="0" smtClean="0">
                <a:latin typeface="Arial" panose="020B0604020202020204" pitchFamily="34" charset="0"/>
                <a:cs typeface="Arial" panose="020B0604020202020204" pitchFamily="34" charset="0"/>
              </a:rPr>
              <a:t>All planets move in elliptical orbits with the Sun at one focus and the other focus empty.</a:t>
            </a:r>
          </a:p>
          <a:p>
            <a:endParaRPr lang="en-AU" sz="2600" dirty="0">
              <a:latin typeface="Arial" panose="020B0604020202020204" pitchFamily="34" charset="0"/>
              <a:cs typeface="Arial" panose="020B0604020202020204" pitchFamily="34" charset="0"/>
            </a:endParaRPr>
          </a:p>
        </p:txBody>
      </p:sp>
      <p:pic>
        <p:nvPicPr>
          <p:cNvPr id="1026" name="Picture 2" descr="http://victoriastaffordapsychicinvestigation.files.wordpress.com/2012/02/keplers-1st-law.jpg"/>
          <p:cNvPicPr>
            <a:picLocks noChangeAspect="1" noChangeArrowheads="1"/>
          </p:cNvPicPr>
          <p:nvPr/>
        </p:nvPicPr>
        <p:blipFill>
          <a:blip r:embed="rId2"/>
          <a:srcRect/>
          <a:stretch>
            <a:fillRect/>
          </a:stretch>
        </p:blipFill>
        <p:spPr bwMode="auto">
          <a:xfrm>
            <a:off x="1076316" y="2204864"/>
            <a:ext cx="7143768" cy="4494799"/>
          </a:xfrm>
          <a:prstGeom prst="rect">
            <a:avLst/>
          </a:prstGeom>
          <a:noFill/>
        </p:spPr>
      </p:pic>
      <p:sp>
        <p:nvSpPr>
          <p:cNvPr id="5" name="TextBox 4"/>
          <p:cNvSpPr txBox="1"/>
          <p:nvPr/>
        </p:nvSpPr>
        <p:spPr>
          <a:xfrm>
            <a:off x="5652120" y="4509120"/>
            <a:ext cx="1345240" cy="369332"/>
          </a:xfrm>
          <a:prstGeom prst="rect">
            <a:avLst/>
          </a:prstGeom>
          <a:noFill/>
        </p:spPr>
        <p:txBody>
          <a:bodyPr wrap="none" rtlCol="0">
            <a:spAutoFit/>
          </a:bodyPr>
          <a:lstStyle/>
          <a:p>
            <a:r>
              <a:rPr lang="en-AU" dirty="0" smtClean="0">
                <a:solidFill>
                  <a:srgbClr val="FF0000"/>
                </a:solidFill>
              </a:rPr>
              <a:t>Major Axis</a:t>
            </a:r>
            <a:endParaRPr lang="en-AU" dirty="0">
              <a:solidFill>
                <a:srgbClr val="FF0000"/>
              </a:solidFill>
            </a:endParaRPr>
          </a:p>
        </p:txBody>
      </p:sp>
    </p:spTree>
    <p:extLst>
      <p:ext uri="{BB962C8B-B14F-4D97-AF65-F5344CB8AC3E}">
        <p14:creationId xmlns:p14="http://schemas.microsoft.com/office/powerpoint/2010/main" val="5425960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smtClean="0"/>
              <a:t>Law of Ellipses (First Law)</a:t>
            </a:r>
            <a:endParaRPr lang="en-AU" dirty="0"/>
          </a:p>
        </p:txBody>
      </p:sp>
      <p:sp>
        <p:nvSpPr>
          <p:cNvPr id="3" name="Content Placeholder 2"/>
          <p:cNvSpPr>
            <a:spLocks noGrp="1"/>
          </p:cNvSpPr>
          <p:nvPr>
            <p:ph idx="1"/>
          </p:nvPr>
        </p:nvSpPr>
        <p:spPr>
          <a:xfrm>
            <a:off x="1285852" y="5072074"/>
            <a:ext cx="7030564" cy="1093230"/>
          </a:xfrm>
          <a:solidFill>
            <a:schemeClr val="bg2">
              <a:lumMod val="90000"/>
              <a:alpha val="60000"/>
            </a:schemeClr>
          </a:solidFill>
        </p:spPr>
        <p:txBody>
          <a:bodyPr>
            <a:normAutofit/>
          </a:bodyPr>
          <a:lstStyle/>
          <a:p>
            <a:pPr marL="0" indent="0">
              <a:buNone/>
            </a:pPr>
            <a:r>
              <a:rPr lang="en-AU" sz="2600" dirty="0" smtClean="0">
                <a:solidFill>
                  <a:schemeClr val="accent6">
                    <a:lumMod val="50000"/>
                  </a:schemeClr>
                </a:solidFill>
                <a:latin typeface="Arial" panose="020B0604020202020204" pitchFamily="34" charset="0"/>
                <a:cs typeface="Arial" panose="020B0604020202020204" pitchFamily="34" charset="0"/>
              </a:rPr>
              <a:t>Eccentricity (e) = distance between the foci</a:t>
            </a:r>
          </a:p>
          <a:p>
            <a:pPr marL="0" indent="0">
              <a:buNone/>
            </a:pPr>
            <a:r>
              <a:rPr lang="en-AU" sz="2600" dirty="0" smtClean="0">
                <a:solidFill>
                  <a:schemeClr val="accent6">
                    <a:lumMod val="50000"/>
                  </a:schemeClr>
                </a:solidFill>
                <a:latin typeface="Arial" panose="020B0604020202020204" pitchFamily="34" charset="0"/>
                <a:cs typeface="Arial" panose="020B0604020202020204" pitchFamily="34" charset="0"/>
              </a:rPr>
              <a:t>			 length of the major axis  </a:t>
            </a:r>
          </a:p>
          <a:p>
            <a:endParaRPr lang="en-AU" sz="2600" dirty="0">
              <a:solidFill>
                <a:schemeClr val="accent6">
                  <a:lumMod val="50000"/>
                </a:schemeClr>
              </a:solidFill>
              <a:latin typeface="Arial" panose="020B0604020202020204" pitchFamily="34" charset="0"/>
              <a:cs typeface="Arial" panose="020B0604020202020204" pitchFamily="34" charset="0"/>
            </a:endParaRPr>
          </a:p>
        </p:txBody>
      </p:sp>
      <p:pic>
        <p:nvPicPr>
          <p:cNvPr id="1026" name="Picture 2" descr="http://victoriastaffordapsychicinvestigation.files.wordpress.com/2012/02/keplers-1st-law.jpg"/>
          <p:cNvPicPr>
            <a:picLocks noChangeAspect="1" noChangeArrowheads="1"/>
          </p:cNvPicPr>
          <p:nvPr/>
        </p:nvPicPr>
        <p:blipFill>
          <a:blip r:embed="rId2"/>
          <a:srcRect/>
          <a:stretch>
            <a:fillRect/>
          </a:stretch>
        </p:blipFill>
        <p:spPr bwMode="auto">
          <a:xfrm>
            <a:off x="1643042" y="1643050"/>
            <a:ext cx="5214942" cy="3281198"/>
          </a:xfrm>
          <a:prstGeom prst="rect">
            <a:avLst/>
          </a:prstGeom>
          <a:noFill/>
        </p:spPr>
      </p:pic>
      <p:sp>
        <p:nvSpPr>
          <p:cNvPr id="5" name="TextBox 4"/>
          <p:cNvSpPr txBox="1"/>
          <p:nvPr/>
        </p:nvSpPr>
        <p:spPr>
          <a:xfrm>
            <a:off x="4857752" y="3286124"/>
            <a:ext cx="1196161" cy="338554"/>
          </a:xfrm>
          <a:prstGeom prst="rect">
            <a:avLst/>
          </a:prstGeom>
          <a:noFill/>
        </p:spPr>
        <p:txBody>
          <a:bodyPr wrap="none" rtlCol="0">
            <a:spAutoFit/>
          </a:bodyPr>
          <a:lstStyle/>
          <a:p>
            <a:r>
              <a:rPr lang="en-AU" sz="1600" dirty="0" smtClean="0">
                <a:solidFill>
                  <a:srgbClr val="FF0000"/>
                </a:solidFill>
              </a:rPr>
              <a:t>Major Axis</a:t>
            </a:r>
            <a:endParaRPr lang="en-AU" sz="1600" dirty="0">
              <a:solidFill>
                <a:srgbClr val="FF0000"/>
              </a:solidFill>
            </a:endParaRPr>
          </a:p>
        </p:txBody>
      </p:sp>
      <p:cxnSp>
        <p:nvCxnSpPr>
          <p:cNvPr id="7" name="Straight Connector 6"/>
          <p:cNvCxnSpPr/>
          <p:nvPr/>
        </p:nvCxnSpPr>
        <p:spPr>
          <a:xfrm>
            <a:off x="3946492" y="5573239"/>
            <a:ext cx="4214842" cy="1588"/>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554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Ellipses (First Law)</a:t>
            </a:r>
          </a:p>
        </p:txBody>
      </p:sp>
      <p:sp>
        <p:nvSpPr>
          <p:cNvPr id="3" name="Content Placeholder 2"/>
          <p:cNvSpPr>
            <a:spLocks noGrp="1"/>
          </p:cNvSpPr>
          <p:nvPr>
            <p:ph idx="1"/>
          </p:nvPr>
        </p:nvSpPr>
        <p:spPr>
          <a:xfrm>
            <a:off x="304800" y="1554163"/>
            <a:ext cx="8443664" cy="4525962"/>
          </a:xfrm>
        </p:spPr>
        <p:txBody>
          <a:bodyPr/>
          <a:lstStyle/>
          <a:p>
            <a:pPr>
              <a:buNone/>
            </a:pPr>
            <a:r>
              <a:rPr lang="en-AU" sz="2600" b="1" u="sng" dirty="0" smtClean="0">
                <a:latin typeface="Arial" panose="020B0604020202020204" pitchFamily="34" charset="0"/>
                <a:cs typeface="Arial" panose="020B0604020202020204" pitchFamily="34" charset="0"/>
              </a:rPr>
              <a:t>Example 2.4a:</a:t>
            </a:r>
            <a:r>
              <a:rPr lang="en-AU" sz="2600" dirty="0" smtClean="0">
                <a:latin typeface="Arial" panose="020B0604020202020204" pitchFamily="34" charset="0"/>
                <a:cs typeface="Arial" panose="020B0604020202020204" pitchFamily="34" charset="0"/>
              </a:rPr>
              <a:t> What shape would have an eccentricity of e = 0.0?</a:t>
            </a:r>
          </a:p>
          <a:p>
            <a:pPr>
              <a:buNone/>
            </a:pPr>
            <a:endParaRPr lang="en-AU" sz="2600" dirty="0" smtClean="0">
              <a:latin typeface="Arial" panose="020B0604020202020204" pitchFamily="34" charset="0"/>
              <a:cs typeface="Arial" panose="020B0604020202020204" pitchFamily="34" charset="0"/>
            </a:endParaRPr>
          </a:p>
          <a:p>
            <a:pPr>
              <a:buNone/>
            </a:pPr>
            <a:r>
              <a:rPr lang="en-AU" sz="2600" dirty="0" smtClean="0">
                <a:latin typeface="Arial" panose="020B0604020202020204" pitchFamily="34" charset="0"/>
                <a:cs typeface="Arial" panose="020B0604020202020204" pitchFamily="34" charset="0"/>
              </a:rPr>
              <a:t>A circle, as both foci would need to be located at the same point so the d</a:t>
            </a:r>
            <a:r>
              <a:rPr lang="en-AU" sz="2600" dirty="0" smtClean="0">
                <a:solidFill>
                  <a:srgbClr val="4E3B30"/>
                </a:solidFill>
                <a:latin typeface="Arial" panose="020B0604020202020204" pitchFamily="34" charset="0"/>
                <a:cs typeface="Arial" panose="020B0604020202020204" pitchFamily="34" charset="0"/>
              </a:rPr>
              <a:t>is</a:t>
            </a:r>
            <a:r>
              <a:rPr lang="en-AU" sz="2600" dirty="0" smtClean="0">
                <a:latin typeface="Arial" panose="020B0604020202020204" pitchFamily="34" charset="0"/>
                <a:cs typeface="Arial" panose="020B0604020202020204" pitchFamily="34" charset="0"/>
              </a:rPr>
              <a:t>tance between the foci is zero.</a:t>
            </a:r>
          </a:p>
          <a:p>
            <a:pPr>
              <a:buNone/>
            </a:pPr>
            <a:r>
              <a:rPr lang="en-AU" sz="2600" dirty="0" smtClean="0">
                <a:latin typeface="Arial" panose="020B0604020202020204" pitchFamily="34" charset="0"/>
                <a:cs typeface="Arial" panose="020B0604020202020204" pitchFamily="34" charset="0"/>
              </a:rPr>
              <a:t>		e = distance between foci</a:t>
            </a:r>
          </a:p>
          <a:p>
            <a:pPr>
              <a:buNone/>
            </a:pPr>
            <a:r>
              <a:rPr lang="en-AU" sz="2600" dirty="0" smtClean="0">
                <a:latin typeface="Arial" panose="020B0604020202020204" pitchFamily="34" charset="0"/>
                <a:cs typeface="Arial" panose="020B0604020202020204" pitchFamily="34" charset="0"/>
              </a:rPr>
              <a:t>		        length of major axis</a:t>
            </a:r>
            <a:endParaRPr lang="en-AU" sz="2600" dirty="0">
              <a:latin typeface="Arial" panose="020B0604020202020204" pitchFamily="34" charset="0"/>
              <a:cs typeface="Arial" panose="020B0604020202020204" pitchFamily="34" charset="0"/>
            </a:endParaRPr>
          </a:p>
        </p:txBody>
      </p:sp>
      <p:cxnSp>
        <p:nvCxnSpPr>
          <p:cNvPr id="4" name="Straight Connector 3"/>
          <p:cNvCxnSpPr/>
          <p:nvPr/>
        </p:nvCxnSpPr>
        <p:spPr>
          <a:xfrm>
            <a:off x="1907704" y="4221088"/>
            <a:ext cx="3312368" cy="0"/>
          </a:xfrm>
          <a:prstGeom prst="line">
            <a:avLst/>
          </a:prstGeom>
          <a:ln w="38100">
            <a:solidFill>
              <a:srgbClr val="4E3B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0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Equal Areas (Second Law)</a:t>
            </a:r>
            <a:endParaRPr lang="en-AU" dirty="0"/>
          </a:p>
        </p:txBody>
      </p:sp>
      <p:sp>
        <p:nvSpPr>
          <p:cNvPr id="3" name="Content Placeholder 2"/>
          <p:cNvSpPr>
            <a:spLocks noGrp="1"/>
          </p:cNvSpPr>
          <p:nvPr>
            <p:ph idx="1"/>
          </p:nvPr>
        </p:nvSpPr>
        <p:spPr>
          <a:xfrm>
            <a:off x="107504" y="1646236"/>
            <a:ext cx="3338476" cy="4231036"/>
          </a:xfrm>
          <a:solidFill>
            <a:schemeClr val="bg2">
              <a:lumMod val="90000"/>
              <a:alpha val="60000"/>
            </a:schemeClr>
          </a:solidFill>
        </p:spPr>
        <p:txBody>
          <a:bodyPr>
            <a:normAutofit/>
          </a:bodyPr>
          <a:lstStyle/>
          <a:p>
            <a:pPr marL="0" indent="0">
              <a:buNone/>
            </a:pPr>
            <a:r>
              <a:rPr lang="en-AU" sz="2600" dirty="0" smtClean="0">
                <a:latin typeface="Arial" panose="020B0604020202020204" pitchFamily="34" charset="0"/>
                <a:cs typeface="Arial" panose="020B0604020202020204" pitchFamily="34" charset="0"/>
              </a:rPr>
              <a:t>An imaginary line drawn from the centre of the sun to the centre of the planet will sweep out equal areas in equal intervals of time.</a:t>
            </a:r>
          </a:p>
          <a:p>
            <a:pPr marL="0" indent="0">
              <a:buNone/>
            </a:pPr>
            <a:endParaRPr lang="en-AU" sz="2600" dirty="0" smtClean="0">
              <a:latin typeface="Arial" panose="020B0604020202020204" pitchFamily="34" charset="0"/>
              <a:cs typeface="Arial" panose="020B0604020202020204" pitchFamily="34" charset="0"/>
            </a:endParaRPr>
          </a:p>
          <a:p>
            <a:pPr marL="0" indent="0">
              <a:buNone/>
            </a:pPr>
            <a:r>
              <a:rPr lang="en-AU" sz="2600" dirty="0" smtClean="0">
                <a:latin typeface="Arial" panose="020B0604020202020204" pitchFamily="34" charset="0"/>
                <a:cs typeface="Arial" panose="020B0604020202020204" pitchFamily="34" charset="0"/>
              </a:rPr>
              <a:t>Hence the sweeping velocity changes. </a:t>
            </a:r>
            <a:endParaRPr lang="en-AU" sz="2600" dirty="0">
              <a:latin typeface="Arial" panose="020B0604020202020204" pitchFamily="34" charset="0"/>
              <a:cs typeface="Arial" panose="020B0604020202020204" pitchFamily="34" charset="0"/>
            </a:endParaRPr>
          </a:p>
        </p:txBody>
      </p:sp>
      <p:pic>
        <p:nvPicPr>
          <p:cNvPr id="126978" name="Picture 2" descr="http://media.web.britannica.com/eb-media/99/94899-036-FA188013.jpg"/>
          <p:cNvPicPr>
            <a:picLocks noChangeAspect="1" noChangeArrowheads="1"/>
          </p:cNvPicPr>
          <p:nvPr/>
        </p:nvPicPr>
        <p:blipFill>
          <a:blip r:embed="rId2"/>
          <a:srcRect/>
          <a:stretch>
            <a:fillRect/>
          </a:stretch>
        </p:blipFill>
        <p:spPr bwMode="auto">
          <a:xfrm>
            <a:off x="3445980" y="1657942"/>
            <a:ext cx="5698019" cy="4985767"/>
          </a:xfrm>
          <a:prstGeom prst="rect">
            <a:avLst/>
          </a:prstGeom>
          <a:noFill/>
        </p:spPr>
      </p:pic>
    </p:spTree>
    <p:extLst>
      <p:ext uri="{BB962C8B-B14F-4D97-AF65-F5344CB8AC3E}">
        <p14:creationId xmlns:p14="http://schemas.microsoft.com/office/powerpoint/2010/main" val="8039345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Equal Areas (Second Law)</a:t>
            </a:r>
          </a:p>
        </p:txBody>
      </p:sp>
      <p:pic>
        <p:nvPicPr>
          <p:cNvPr id="5" name="Content Placeholder 4" descr="Kepler-second-law.gif"/>
          <p:cNvPicPr>
            <a:picLocks noGrp="1" noChangeAspect="1"/>
          </p:cNvPicPr>
          <p:nvPr>
            <p:ph idx="1"/>
          </p:nvPr>
        </p:nvPicPr>
        <p:blipFill>
          <a:blip r:embed="rId2"/>
          <a:stretch>
            <a:fillRect/>
          </a:stretch>
        </p:blipFill>
        <p:spPr>
          <a:xfrm>
            <a:off x="1285852" y="1785926"/>
            <a:ext cx="7215238" cy="4810159"/>
          </a:xfrm>
        </p:spPr>
      </p:pic>
    </p:spTree>
    <p:extLst>
      <p:ext uri="{BB962C8B-B14F-4D97-AF65-F5344CB8AC3E}">
        <p14:creationId xmlns:p14="http://schemas.microsoft.com/office/powerpoint/2010/main" val="17369533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Equal Areas (Second Law)</a:t>
            </a:r>
          </a:p>
        </p:txBody>
      </p:sp>
      <p:sp>
        <p:nvSpPr>
          <p:cNvPr id="3" name="Content Placeholder 2"/>
          <p:cNvSpPr>
            <a:spLocks noGrp="1"/>
          </p:cNvSpPr>
          <p:nvPr>
            <p:ph idx="1"/>
          </p:nvPr>
        </p:nvSpPr>
        <p:spPr>
          <a:xfrm>
            <a:off x="457200" y="1285860"/>
            <a:ext cx="8229600" cy="2643206"/>
          </a:xfrm>
          <a:solidFill>
            <a:schemeClr val="bg2">
              <a:lumMod val="90000"/>
              <a:alpha val="60000"/>
            </a:schemeClr>
          </a:solidFill>
        </p:spPr>
        <p:txBody>
          <a:bodyPr>
            <a:normAutofit/>
          </a:bodyPr>
          <a:lstStyle/>
          <a:p>
            <a:pPr marL="0" indent="0">
              <a:buNone/>
            </a:pPr>
            <a:r>
              <a:rPr lang="en-AU" sz="2600" b="1" u="sng" dirty="0" smtClean="0">
                <a:latin typeface="Arial" panose="020B0604020202020204" pitchFamily="34" charset="0"/>
                <a:cs typeface="Arial" panose="020B0604020202020204" pitchFamily="34" charset="0"/>
              </a:rPr>
              <a:t>Example 2.4b:</a:t>
            </a:r>
            <a:r>
              <a:rPr lang="en-AU" sz="2600" dirty="0" smtClean="0">
                <a:latin typeface="Arial" panose="020B0604020202020204" pitchFamily="34" charset="0"/>
                <a:cs typeface="Arial" panose="020B0604020202020204" pitchFamily="34" charset="0"/>
              </a:rPr>
              <a:t> Halley’s Comet orbits around the Sun once every 75 years with an eccentricity of 0.967. If at the aphelion it is 35.2 AU away and at the perihelion it is only 0.603 AU away from the Sun and is recorded at speeds of 54.4 km s</a:t>
            </a:r>
            <a:r>
              <a:rPr lang="en-AU" sz="2600" baseline="30000" dirty="0" smtClean="0">
                <a:latin typeface="Arial" panose="020B0604020202020204" pitchFamily="34" charset="0"/>
                <a:cs typeface="Arial" panose="020B0604020202020204" pitchFamily="34" charset="0"/>
              </a:rPr>
              <a:t>-1</a:t>
            </a:r>
            <a:r>
              <a:rPr lang="en-AU" sz="2600" dirty="0" smtClean="0">
                <a:latin typeface="Arial" panose="020B0604020202020204" pitchFamily="34" charset="0"/>
                <a:cs typeface="Arial" panose="020B0604020202020204" pitchFamily="34" charset="0"/>
              </a:rPr>
              <a:t> when whipping around the Sun. Estimate the speed at the furthest point from the Sun.</a:t>
            </a:r>
            <a:endParaRPr lang="en-AU" sz="2600" dirty="0">
              <a:latin typeface="Arial" panose="020B0604020202020204" pitchFamily="34" charset="0"/>
              <a:cs typeface="Arial" panose="020B0604020202020204" pitchFamily="34" charset="0"/>
            </a:endParaRPr>
          </a:p>
        </p:txBody>
      </p:sp>
      <p:pic>
        <p:nvPicPr>
          <p:cNvPr id="74754" name="Picture 2" descr="http://test.classconnection.s3.amazonaws.com/551/flashcards/245551/jpg/kepler%27s-second-law.jpg"/>
          <p:cNvPicPr>
            <a:picLocks noChangeAspect="1" noChangeArrowheads="1"/>
          </p:cNvPicPr>
          <p:nvPr/>
        </p:nvPicPr>
        <p:blipFill>
          <a:blip r:embed="rId2"/>
          <a:srcRect/>
          <a:stretch>
            <a:fillRect/>
          </a:stretch>
        </p:blipFill>
        <p:spPr bwMode="auto">
          <a:xfrm>
            <a:off x="3643307" y="3929066"/>
            <a:ext cx="5500694" cy="2820870"/>
          </a:xfrm>
          <a:prstGeom prst="rect">
            <a:avLst/>
          </a:prstGeom>
          <a:noFill/>
        </p:spPr>
      </p:pic>
    </p:spTree>
    <p:extLst>
      <p:ext uri="{BB962C8B-B14F-4D97-AF65-F5344CB8AC3E}">
        <p14:creationId xmlns:p14="http://schemas.microsoft.com/office/powerpoint/2010/main" val="38219558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27788" y="1702346"/>
            <a:ext cx="425116" cy="400110"/>
          </a:xfrm>
          <a:prstGeom prst="rect">
            <a:avLst/>
          </a:prstGeom>
          <a:noFill/>
        </p:spPr>
        <p:txBody>
          <a:bodyPr wrap="none" rtlCol="0">
            <a:spAutoFit/>
          </a:bodyPr>
          <a:lstStyle/>
          <a:p>
            <a:r>
              <a:rPr lang="en-AU" sz="2000" dirty="0" smtClean="0"/>
              <a:t>h</a:t>
            </a:r>
            <a:r>
              <a:rPr lang="en-AU" sz="2000" baseline="-25000" dirty="0" smtClean="0"/>
              <a:t>1</a:t>
            </a:r>
            <a:endParaRPr lang="en-AU" sz="2000" baseline="-25000" dirty="0"/>
          </a:p>
        </p:txBody>
      </p:sp>
      <p:grpSp>
        <p:nvGrpSpPr>
          <p:cNvPr id="25" name="Group 24"/>
          <p:cNvGrpSpPr/>
          <p:nvPr/>
        </p:nvGrpSpPr>
        <p:grpSpPr>
          <a:xfrm>
            <a:off x="0" y="1776657"/>
            <a:ext cx="9144000" cy="5094546"/>
            <a:chOff x="-1" y="214290"/>
            <a:chExt cx="5000629" cy="2786082"/>
          </a:xfrm>
        </p:grpSpPr>
        <p:grpSp>
          <p:nvGrpSpPr>
            <p:cNvPr id="23" name="Group 22"/>
            <p:cNvGrpSpPr/>
            <p:nvPr/>
          </p:nvGrpSpPr>
          <p:grpSpPr>
            <a:xfrm>
              <a:off x="-1" y="214290"/>
              <a:ext cx="5000629" cy="2786082"/>
              <a:chOff x="-1" y="1285860"/>
              <a:chExt cx="4597033" cy="2357454"/>
            </a:xfrm>
          </p:grpSpPr>
          <p:pic>
            <p:nvPicPr>
              <p:cNvPr id="74754" name="Picture 2" descr="http://test.classconnection.s3.amazonaws.com/551/flashcards/245551/jpg/kepler%27s-second-law.jpg"/>
              <p:cNvPicPr>
                <a:picLocks noChangeAspect="1" noChangeArrowheads="1"/>
              </p:cNvPicPr>
              <p:nvPr/>
            </p:nvPicPr>
            <p:blipFill>
              <a:blip r:embed="rId2"/>
              <a:srcRect/>
              <a:stretch>
                <a:fillRect/>
              </a:stretch>
            </p:blipFill>
            <p:spPr bwMode="auto">
              <a:xfrm>
                <a:off x="-1" y="1285860"/>
                <a:ext cx="4597033" cy="2357454"/>
              </a:xfrm>
              <a:prstGeom prst="rect">
                <a:avLst/>
              </a:prstGeom>
              <a:noFill/>
            </p:spPr>
          </p:pic>
          <p:cxnSp>
            <p:nvCxnSpPr>
              <p:cNvPr id="6" name="Straight Arrow Connector 5"/>
              <p:cNvCxnSpPr/>
              <p:nvPr/>
            </p:nvCxnSpPr>
            <p:spPr>
              <a:xfrm>
                <a:off x="714348" y="2071678"/>
                <a:ext cx="2786082" cy="1588"/>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428992" y="1857364"/>
                <a:ext cx="500066" cy="28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48793" y="1615249"/>
                <a:ext cx="260464" cy="242115"/>
              </a:xfrm>
              <a:prstGeom prst="rect">
                <a:avLst/>
              </a:prstGeom>
              <a:noFill/>
            </p:spPr>
            <p:txBody>
              <a:bodyPr wrap="none" rtlCol="0">
                <a:spAutoFit/>
              </a:bodyPr>
              <a:lstStyle/>
              <a:p>
                <a:r>
                  <a:rPr lang="en-AU" sz="2800" dirty="0" smtClean="0">
                    <a:solidFill>
                      <a:schemeClr val="bg2"/>
                    </a:solidFill>
                  </a:rPr>
                  <a:t>h</a:t>
                </a:r>
                <a:r>
                  <a:rPr lang="en-AU" sz="2800" baseline="-25000" dirty="0" smtClean="0">
                    <a:solidFill>
                      <a:schemeClr val="bg2"/>
                    </a:solidFill>
                  </a:rPr>
                  <a:t>1</a:t>
                </a:r>
                <a:endParaRPr lang="en-AU" sz="2800" baseline="-25000" dirty="0">
                  <a:solidFill>
                    <a:schemeClr val="bg2"/>
                  </a:solidFill>
                </a:endParaRPr>
              </a:p>
            </p:txBody>
          </p:sp>
          <p:sp>
            <p:nvSpPr>
              <p:cNvPr id="11" name="TextBox 10"/>
              <p:cNvSpPr txBox="1"/>
              <p:nvPr/>
            </p:nvSpPr>
            <p:spPr>
              <a:xfrm>
                <a:off x="3864793" y="2251409"/>
                <a:ext cx="571504" cy="242115"/>
              </a:xfrm>
              <a:prstGeom prst="rect">
                <a:avLst/>
              </a:prstGeom>
              <a:solidFill>
                <a:schemeClr val="tx1"/>
              </a:solidFill>
            </p:spPr>
            <p:txBody>
              <a:bodyPr wrap="square" rtlCol="0">
                <a:spAutoFit/>
              </a:bodyPr>
              <a:lstStyle/>
              <a:p>
                <a:r>
                  <a:rPr lang="en-AU" sz="2800" dirty="0" smtClean="0">
                    <a:solidFill>
                      <a:schemeClr val="bg2"/>
                    </a:solidFill>
                  </a:rPr>
                  <a:t>t</a:t>
                </a:r>
                <a:r>
                  <a:rPr lang="en-AU" sz="2800" baseline="-25000" dirty="0" smtClean="0">
                    <a:solidFill>
                      <a:schemeClr val="bg2"/>
                    </a:solidFill>
                  </a:rPr>
                  <a:t>1</a:t>
                </a:r>
                <a:endParaRPr lang="en-AU" sz="2800" baseline="-25000" dirty="0">
                  <a:solidFill>
                    <a:schemeClr val="bg2"/>
                  </a:solidFill>
                </a:endParaRPr>
              </a:p>
            </p:txBody>
          </p:sp>
          <p:sp>
            <p:nvSpPr>
              <p:cNvPr id="12" name="TextBox 11"/>
              <p:cNvSpPr txBox="1"/>
              <p:nvPr/>
            </p:nvSpPr>
            <p:spPr>
              <a:xfrm>
                <a:off x="107125" y="2209209"/>
                <a:ext cx="571504" cy="242115"/>
              </a:xfrm>
              <a:prstGeom prst="rect">
                <a:avLst/>
              </a:prstGeom>
              <a:solidFill>
                <a:schemeClr val="tx1"/>
              </a:solidFill>
            </p:spPr>
            <p:txBody>
              <a:bodyPr wrap="square" rtlCol="0">
                <a:spAutoFit/>
              </a:bodyPr>
              <a:lstStyle/>
              <a:p>
                <a:pPr algn="r"/>
                <a:r>
                  <a:rPr lang="en-AU" sz="2800" dirty="0" smtClean="0">
                    <a:solidFill>
                      <a:schemeClr val="bg2"/>
                    </a:solidFill>
                  </a:rPr>
                  <a:t>t</a:t>
                </a:r>
                <a:r>
                  <a:rPr lang="en-AU" sz="2800" baseline="-25000" dirty="0" smtClean="0">
                    <a:solidFill>
                      <a:schemeClr val="bg2"/>
                    </a:solidFill>
                  </a:rPr>
                  <a:t>2</a:t>
                </a:r>
                <a:endParaRPr lang="en-AU" sz="2800" baseline="-25000" dirty="0">
                  <a:solidFill>
                    <a:schemeClr val="bg2"/>
                  </a:solidFill>
                </a:endParaRPr>
              </a:p>
            </p:txBody>
          </p:sp>
          <p:sp>
            <p:nvSpPr>
              <p:cNvPr id="13" name="TextBox 12"/>
              <p:cNvSpPr txBox="1"/>
              <p:nvPr/>
            </p:nvSpPr>
            <p:spPr>
              <a:xfrm>
                <a:off x="827885" y="2209209"/>
                <a:ext cx="428628" cy="242115"/>
              </a:xfrm>
              <a:prstGeom prst="rect">
                <a:avLst/>
              </a:prstGeom>
              <a:noFill/>
            </p:spPr>
            <p:txBody>
              <a:bodyPr wrap="square" rtlCol="0">
                <a:spAutoFit/>
              </a:bodyPr>
              <a:lstStyle/>
              <a:p>
                <a:r>
                  <a:rPr lang="en-AU" sz="2800" dirty="0" smtClean="0">
                    <a:solidFill>
                      <a:schemeClr val="bg2"/>
                    </a:solidFill>
                  </a:rPr>
                  <a:t>A</a:t>
                </a:r>
                <a:r>
                  <a:rPr lang="en-AU" sz="2800" baseline="-25000" dirty="0" smtClean="0">
                    <a:solidFill>
                      <a:schemeClr val="bg2"/>
                    </a:solidFill>
                  </a:rPr>
                  <a:t>2</a:t>
                </a:r>
                <a:endParaRPr lang="en-AU" sz="2800" baseline="-25000" dirty="0">
                  <a:solidFill>
                    <a:schemeClr val="bg2"/>
                  </a:solidFill>
                </a:endParaRPr>
              </a:p>
            </p:txBody>
          </p:sp>
          <p:sp>
            <p:nvSpPr>
              <p:cNvPr id="14" name="TextBox 13"/>
              <p:cNvSpPr txBox="1"/>
              <p:nvPr/>
            </p:nvSpPr>
            <p:spPr>
              <a:xfrm>
                <a:off x="3428992" y="2209209"/>
                <a:ext cx="435801" cy="242115"/>
              </a:xfrm>
              <a:prstGeom prst="rect">
                <a:avLst/>
              </a:prstGeom>
              <a:noFill/>
            </p:spPr>
            <p:txBody>
              <a:bodyPr wrap="square" rtlCol="0">
                <a:spAutoFit/>
              </a:bodyPr>
              <a:lstStyle/>
              <a:p>
                <a:pPr algn="r"/>
                <a:r>
                  <a:rPr lang="en-AU" sz="2800" dirty="0" smtClean="0">
                    <a:solidFill>
                      <a:schemeClr val="bg2"/>
                    </a:solidFill>
                  </a:rPr>
                  <a:t>A</a:t>
                </a:r>
                <a:r>
                  <a:rPr lang="en-AU" sz="2800" baseline="-25000" dirty="0" smtClean="0">
                    <a:solidFill>
                      <a:schemeClr val="bg2"/>
                    </a:solidFill>
                  </a:rPr>
                  <a:t>1</a:t>
                </a:r>
                <a:endParaRPr lang="en-AU" sz="2800" baseline="-25000" dirty="0">
                  <a:solidFill>
                    <a:schemeClr val="bg2"/>
                  </a:solidFill>
                </a:endParaRPr>
              </a:p>
            </p:txBody>
          </p:sp>
        </p:grpSp>
        <p:sp>
          <p:nvSpPr>
            <p:cNvPr id="24" name="TextBox 23"/>
            <p:cNvSpPr txBox="1"/>
            <p:nvPr/>
          </p:nvSpPr>
          <p:spPr>
            <a:xfrm>
              <a:off x="2149380" y="863904"/>
              <a:ext cx="283331" cy="286136"/>
            </a:xfrm>
            <a:prstGeom prst="rect">
              <a:avLst/>
            </a:prstGeom>
            <a:noFill/>
          </p:spPr>
          <p:txBody>
            <a:bodyPr wrap="none" rtlCol="0">
              <a:spAutoFit/>
            </a:bodyPr>
            <a:lstStyle/>
            <a:p>
              <a:r>
                <a:rPr lang="en-AU" sz="2800" dirty="0" smtClean="0">
                  <a:solidFill>
                    <a:schemeClr val="bg2"/>
                  </a:solidFill>
                </a:rPr>
                <a:t>h</a:t>
              </a:r>
              <a:r>
                <a:rPr lang="en-AU" sz="2800" baseline="-25000" dirty="0" smtClean="0">
                  <a:solidFill>
                    <a:schemeClr val="bg2"/>
                  </a:solidFill>
                </a:rPr>
                <a:t>2</a:t>
              </a:r>
              <a:endParaRPr lang="en-AU" sz="2800" baseline="-25000" dirty="0">
                <a:solidFill>
                  <a:schemeClr val="bg2"/>
                </a:solidFill>
              </a:endParaRPr>
            </a:p>
          </p:txBody>
        </p:sp>
      </p:grpSp>
      <p:sp>
        <p:nvSpPr>
          <p:cNvPr id="27" name="Title 1"/>
          <p:cNvSpPr>
            <a:spLocks noGrp="1"/>
          </p:cNvSpPr>
          <p:nvPr>
            <p:ph type="title"/>
          </p:nvPr>
        </p:nvSpPr>
        <p:spPr>
          <a:xfrm>
            <a:off x="304800" y="260648"/>
            <a:ext cx="8686800" cy="838200"/>
          </a:xfrm>
        </p:spPr>
        <p:txBody>
          <a:bodyPr/>
          <a:lstStyle/>
          <a:p>
            <a:r>
              <a:rPr lang="en-AU" dirty="0"/>
              <a:t>Law of Equal Areas (Second Law)</a:t>
            </a:r>
          </a:p>
        </p:txBody>
      </p:sp>
      <p:sp>
        <p:nvSpPr>
          <p:cNvPr id="28" name="Content Placeholder 2"/>
          <p:cNvSpPr>
            <a:spLocks noGrp="1"/>
          </p:cNvSpPr>
          <p:nvPr>
            <p:ph idx="1"/>
          </p:nvPr>
        </p:nvSpPr>
        <p:spPr>
          <a:xfrm>
            <a:off x="457200" y="1268760"/>
            <a:ext cx="8229600" cy="508299"/>
          </a:xfrm>
          <a:solidFill>
            <a:schemeClr val="bg2">
              <a:lumMod val="90000"/>
              <a:alpha val="60000"/>
            </a:schemeClr>
          </a:solidFill>
        </p:spPr>
        <p:txBody>
          <a:bodyPr>
            <a:normAutofit/>
          </a:bodyPr>
          <a:lstStyle/>
          <a:p>
            <a:pPr marL="0" indent="0">
              <a:buNone/>
            </a:pPr>
            <a:r>
              <a:rPr lang="en-AU" sz="2600" b="1" u="sng" dirty="0" smtClean="0">
                <a:latin typeface="Arial" panose="020B0604020202020204" pitchFamily="34" charset="0"/>
                <a:cs typeface="Arial" panose="020B0604020202020204" pitchFamily="34" charset="0"/>
              </a:rPr>
              <a:t>Example 2.4b:</a:t>
            </a:r>
            <a:r>
              <a:rPr lang="en-AU" sz="2600" dirty="0" smtClean="0">
                <a:latin typeface="Arial" panose="020B0604020202020204" pitchFamily="34" charset="0"/>
                <a:cs typeface="Arial" panose="020B0604020202020204" pitchFamily="34" charset="0"/>
              </a:rPr>
              <a:t> continued</a:t>
            </a:r>
            <a:endParaRPr lang="en-AU"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3400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43000"/>
            <a:ext cx="8715375" cy="3434060"/>
          </a:xfrm>
          <a:solidFill>
            <a:schemeClr val="bg2">
              <a:lumMod val="90000"/>
              <a:alpha val="60000"/>
            </a:schemeClr>
          </a:solidFill>
        </p:spPr>
        <p:txBody>
          <a:bodyPr>
            <a:noAutofit/>
          </a:bodyPr>
          <a:lstStyle/>
          <a:p>
            <a:pPr marL="0" indent="0" eaLnBrk="1" fontAlgn="auto" hangingPunct="1">
              <a:spcAft>
                <a:spcPts val="0"/>
              </a:spcAft>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The extremely small value of the universal gravitational constant gives an indication of why gravitational forces are not noticeable between everyday objects.</a:t>
            </a:r>
          </a:p>
          <a:p>
            <a:pPr marL="0" indent="0" eaLnBrk="1" fontAlgn="auto" hangingPunct="1">
              <a:spcAft>
                <a:spcPts val="0"/>
              </a:spcAft>
              <a:buNone/>
              <a:defRPr/>
            </a:pPr>
            <a:endParaRPr lang="en-AU" sz="2600" u="sng" dirty="0" smtClean="0">
              <a:solidFill>
                <a:schemeClr val="accent6">
                  <a:lumMod val="50000"/>
                </a:schemeClr>
              </a:solidFill>
              <a:latin typeface="Arial" panose="020B0604020202020204" pitchFamily="34" charset="0"/>
              <a:cs typeface="Arial" panose="020B0604020202020204" pitchFamily="34" charset="0"/>
            </a:endParaRPr>
          </a:p>
          <a:p>
            <a:pPr marL="0" indent="0" eaLnBrk="1" fontAlgn="auto" hangingPunct="1">
              <a:spcAft>
                <a:spcPts val="0"/>
              </a:spcAft>
              <a:buNone/>
              <a:defRPr/>
            </a:pPr>
            <a:r>
              <a:rPr lang="en-AU" sz="2600" b="1" u="sng" dirty="0" smtClean="0">
                <a:solidFill>
                  <a:schemeClr val="accent6">
                    <a:lumMod val="50000"/>
                  </a:schemeClr>
                </a:solidFill>
                <a:latin typeface="Arial" panose="020B0604020202020204" pitchFamily="34" charset="0"/>
                <a:cs typeface="Arial" panose="020B0604020202020204" pitchFamily="34" charset="0"/>
              </a:rPr>
              <a:t>Example 2.1a:</a:t>
            </a:r>
            <a:r>
              <a:rPr lang="en-AU" sz="2600" b="1" dirty="0" smtClean="0">
                <a:solidFill>
                  <a:schemeClr val="accent6">
                    <a:lumMod val="50000"/>
                  </a:schemeClr>
                </a:solidFill>
                <a:latin typeface="Arial" panose="020B0604020202020204" pitchFamily="34" charset="0"/>
                <a:cs typeface="Arial" panose="020B0604020202020204" pitchFamily="34" charset="0"/>
              </a:rPr>
              <a:t> </a:t>
            </a:r>
            <a:r>
              <a:rPr lang="en-AU" sz="2600" dirty="0" smtClean="0">
                <a:solidFill>
                  <a:schemeClr val="accent6">
                    <a:lumMod val="50000"/>
                  </a:schemeClr>
                </a:solidFill>
                <a:latin typeface="Arial" panose="020B0604020202020204" pitchFamily="34" charset="0"/>
                <a:cs typeface="Arial" panose="020B0604020202020204" pitchFamily="34" charset="0"/>
              </a:rPr>
              <a:t>Take two of you sitting together. Say you both weigh 70kg and sit about 30cm apart. The gravitational force of attraction, </a:t>
            </a:r>
            <a:r>
              <a:rPr lang="en-AU" sz="2600" dirty="0" err="1" smtClean="0">
                <a:solidFill>
                  <a:schemeClr val="accent6">
                    <a:lumMod val="50000"/>
                  </a:schemeClr>
                </a:solidFill>
                <a:latin typeface="Arial" panose="020B0604020202020204" pitchFamily="34" charset="0"/>
                <a:cs typeface="Arial" panose="020B0604020202020204" pitchFamily="34" charset="0"/>
              </a:rPr>
              <a:t>F</a:t>
            </a:r>
            <a:r>
              <a:rPr lang="en-AU" sz="2600"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600" dirty="0" smtClean="0">
                <a:solidFill>
                  <a:schemeClr val="accent6">
                    <a:lumMod val="50000"/>
                  </a:schemeClr>
                </a:solidFill>
                <a:latin typeface="Arial" panose="020B0604020202020204" pitchFamily="34" charset="0"/>
                <a:cs typeface="Arial" panose="020B0604020202020204" pitchFamily="34" charset="0"/>
              </a:rPr>
              <a:t>, between these bodies is given by:</a:t>
            </a:r>
          </a:p>
          <a:p>
            <a:pPr eaLnBrk="1" fontAlgn="auto" hangingPunct="1">
              <a:spcAft>
                <a:spcPts val="0"/>
              </a:spcAft>
              <a:buFontTx/>
              <a:buNone/>
              <a:defRPr/>
            </a:pPr>
            <a:r>
              <a:rPr lang="en-AU" sz="2600" dirty="0" smtClean="0">
                <a:solidFill>
                  <a:schemeClr val="accent6">
                    <a:lumMod val="50000"/>
                  </a:schemeClr>
                </a:solidFill>
                <a:latin typeface="Arial" panose="020B0604020202020204" pitchFamily="34" charset="0"/>
                <a:cs typeface="Arial" panose="020B0604020202020204" pitchFamily="34" charset="0"/>
              </a:rPr>
              <a:t>									</a:t>
            </a:r>
            <a:endParaRPr lang="en-AU" sz="2600" baseline="30000" dirty="0" smtClean="0">
              <a:solidFill>
                <a:schemeClr val="accent6">
                  <a:lumMod val="50000"/>
                </a:schemeClr>
              </a:solidFill>
              <a:latin typeface="Arial" panose="020B0604020202020204" pitchFamily="34" charset="0"/>
              <a:cs typeface="Arial" panose="020B0604020202020204" pitchFamily="34" charset="0"/>
            </a:endParaRPr>
          </a:p>
          <a:p>
            <a:pPr eaLnBrk="1" fontAlgn="auto" hangingPunct="1">
              <a:spcAft>
                <a:spcPts val="0"/>
              </a:spcAft>
              <a:buFontTx/>
              <a:buNone/>
              <a:defRPr/>
            </a:pPr>
            <a:endParaRPr lang="en-AU" sz="2600" baseline="30000" dirty="0" smtClean="0">
              <a:solidFill>
                <a:schemeClr val="accent6">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3635896" y="4577060"/>
            <a:ext cx="5508104" cy="2308324"/>
          </a:xfrm>
          <a:prstGeom prst="rect">
            <a:avLst/>
          </a:prstGeom>
          <a:noFill/>
        </p:spPr>
        <p:txBody>
          <a:bodyPr wrap="square">
            <a:spAutoFit/>
          </a:bodyPr>
          <a:lstStyle/>
          <a:p>
            <a:pPr>
              <a:defRPr/>
            </a:pPr>
            <a:r>
              <a:rPr lang="en-AU" sz="2400" dirty="0" err="1" smtClean="0">
                <a:solidFill>
                  <a:schemeClr val="accent6">
                    <a:lumMod val="50000"/>
                  </a:schemeClr>
                </a:solidFill>
                <a:latin typeface="Arial" panose="020B0604020202020204" pitchFamily="34" charset="0"/>
                <a:cs typeface="Arial" panose="020B0604020202020204" pitchFamily="34" charset="0"/>
              </a:rPr>
              <a:t>F</a:t>
            </a:r>
            <a:r>
              <a:rPr lang="en-AU" sz="2400"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a:t>
            </a:r>
            <a:r>
              <a:rPr lang="en-AU" sz="2400" dirty="0">
                <a:solidFill>
                  <a:schemeClr val="accent6">
                    <a:lumMod val="50000"/>
                  </a:schemeClr>
                </a:solidFill>
                <a:latin typeface="Arial" panose="020B0604020202020204" pitchFamily="34" charset="0"/>
                <a:cs typeface="Arial" panose="020B0604020202020204" pitchFamily="34" charset="0"/>
              </a:rPr>
              <a:t>= </a:t>
            </a:r>
            <a:r>
              <a:rPr lang="en-AU" sz="2400" u="sng" dirty="0" err="1">
                <a:solidFill>
                  <a:schemeClr val="accent6">
                    <a:lumMod val="50000"/>
                  </a:schemeClr>
                </a:solidFill>
                <a:latin typeface="Arial" panose="020B0604020202020204" pitchFamily="34" charset="0"/>
                <a:cs typeface="Arial" panose="020B0604020202020204" pitchFamily="34" charset="0"/>
              </a:rPr>
              <a:t>GMm</a:t>
            </a:r>
            <a:endParaRPr lang="en-AU" sz="2400" u="sng" dirty="0">
              <a:solidFill>
                <a:schemeClr val="accent6">
                  <a:lumMod val="50000"/>
                </a:schemeClr>
              </a:solidFill>
              <a:latin typeface="Arial" panose="020B0604020202020204" pitchFamily="34" charset="0"/>
              <a:cs typeface="Arial" panose="020B0604020202020204" pitchFamily="34" charset="0"/>
            </a:endParaRPr>
          </a:p>
          <a:p>
            <a:pPr>
              <a:defRPr/>
            </a:pPr>
            <a:r>
              <a:rPr lang="en-AU" sz="2400" dirty="0">
                <a:solidFill>
                  <a:schemeClr val="accent6">
                    <a:lumMod val="50000"/>
                  </a:schemeClr>
                </a:solidFill>
                <a:latin typeface="Arial" panose="020B0604020202020204" pitchFamily="34" charset="0"/>
                <a:cs typeface="Arial" panose="020B0604020202020204" pitchFamily="34" charset="0"/>
              </a:rPr>
              <a:t>	 </a:t>
            </a:r>
            <a:r>
              <a:rPr lang="en-AU" sz="2400" dirty="0" smtClean="0">
                <a:solidFill>
                  <a:schemeClr val="accent6">
                    <a:lumMod val="50000"/>
                  </a:schemeClr>
                </a:solidFill>
                <a:latin typeface="Arial" panose="020B0604020202020204" pitchFamily="34" charset="0"/>
                <a:cs typeface="Arial" panose="020B0604020202020204" pitchFamily="34" charset="0"/>
              </a:rPr>
              <a:t>r </a:t>
            </a:r>
            <a:r>
              <a:rPr lang="en-AU" sz="2400" baseline="30000" dirty="0">
                <a:solidFill>
                  <a:schemeClr val="accent6">
                    <a:lumMod val="50000"/>
                  </a:schemeClr>
                </a:solidFill>
                <a:latin typeface="Arial" panose="020B0604020202020204" pitchFamily="34" charset="0"/>
                <a:cs typeface="Arial" panose="020B0604020202020204" pitchFamily="34" charset="0"/>
              </a:rPr>
              <a:t>2</a:t>
            </a:r>
          </a:p>
          <a:p>
            <a:pPr>
              <a:defRPr/>
            </a:pPr>
            <a:r>
              <a:rPr lang="en-AU" sz="2400" dirty="0" err="1" smtClean="0">
                <a:solidFill>
                  <a:schemeClr val="accent6">
                    <a:lumMod val="50000"/>
                  </a:schemeClr>
                </a:solidFill>
                <a:latin typeface="Arial" panose="020B0604020202020204" pitchFamily="34" charset="0"/>
                <a:cs typeface="Arial" panose="020B0604020202020204" pitchFamily="34" charset="0"/>
              </a:rPr>
              <a:t>F</a:t>
            </a:r>
            <a:r>
              <a:rPr lang="en-AU" sz="2400"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a:t>
            </a:r>
            <a:r>
              <a:rPr lang="en-AU" sz="2400" dirty="0">
                <a:solidFill>
                  <a:schemeClr val="accent6">
                    <a:lumMod val="50000"/>
                  </a:schemeClr>
                </a:solidFill>
                <a:latin typeface="Arial" panose="020B0604020202020204" pitchFamily="34" charset="0"/>
                <a:cs typeface="Arial" panose="020B0604020202020204" pitchFamily="34" charset="0"/>
              </a:rPr>
              <a:t>= </a:t>
            </a:r>
            <a:r>
              <a:rPr lang="en-AU" sz="2400" u="sng" dirty="0">
                <a:solidFill>
                  <a:schemeClr val="accent6">
                    <a:lumMod val="50000"/>
                  </a:schemeClr>
                </a:solidFill>
                <a:latin typeface="Arial" panose="020B0604020202020204" pitchFamily="34" charset="0"/>
                <a:cs typeface="Arial" panose="020B0604020202020204" pitchFamily="34" charset="0"/>
              </a:rPr>
              <a:t>(6.67 × 10 </a:t>
            </a:r>
            <a:r>
              <a:rPr lang="en-AU" sz="2400" u="sng" baseline="30000" dirty="0">
                <a:solidFill>
                  <a:schemeClr val="accent6">
                    <a:lumMod val="50000"/>
                  </a:schemeClr>
                </a:solidFill>
                <a:latin typeface="Arial" panose="020B0604020202020204" pitchFamily="34" charset="0"/>
                <a:cs typeface="Arial" panose="020B0604020202020204" pitchFamily="34" charset="0"/>
              </a:rPr>
              <a:t>–11</a:t>
            </a:r>
            <a:r>
              <a:rPr lang="en-AU" sz="2400" u="sng" dirty="0">
                <a:solidFill>
                  <a:schemeClr val="accent6">
                    <a:lumMod val="50000"/>
                  </a:schemeClr>
                </a:solidFill>
                <a:latin typeface="Arial" panose="020B0604020202020204" pitchFamily="34" charset="0"/>
                <a:cs typeface="Arial" panose="020B0604020202020204" pitchFamily="34" charset="0"/>
              </a:rPr>
              <a:t>)(70)(70)</a:t>
            </a:r>
          </a:p>
          <a:p>
            <a:pPr>
              <a:defRPr/>
            </a:pPr>
            <a:r>
              <a:rPr lang="en-AU" sz="2400" dirty="0">
                <a:solidFill>
                  <a:schemeClr val="accent6">
                    <a:lumMod val="50000"/>
                  </a:schemeClr>
                </a:solidFill>
                <a:latin typeface="Arial" panose="020B0604020202020204" pitchFamily="34" charset="0"/>
                <a:cs typeface="Arial" panose="020B0604020202020204" pitchFamily="34" charset="0"/>
              </a:rPr>
              <a:t>		</a:t>
            </a:r>
            <a:r>
              <a:rPr lang="en-AU" sz="2400" dirty="0" smtClean="0">
                <a:solidFill>
                  <a:schemeClr val="accent6">
                    <a:lumMod val="50000"/>
                  </a:schemeClr>
                </a:solidFill>
                <a:latin typeface="Arial" panose="020B0604020202020204" pitchFamily="34" charset="0"/>
                <a:cs typeface="Arial" panose="020B0604020202020204" pitchFamily="34" charset="0"/>
              </a:rPr>
              <a:t> </a:t>
            </a:r>
            <a:r>
              <a:rPr lang="en-AU" sz="2400" dirty="0">
                <a:solidFill>
                  <a:schemeClr val="accent6">
                    <a:lumMod val="50000"/>
                  </a:schemeClr>
                </a:solidFill>
                <a:latin typeface="Arial" panose="020B0604020202020204" pitchFamily="34" charset="0"/>
                <a:cs typeface="Arial" panose="020B0604020202020204" pitchFamily="34" charset="0"/>
              </a:rPr>
              <a:t>(0.3)</a:t>
            </a:r>
            <a:r>
              <a:rPr lang="en-AU" sz="2400" baseline="30000" dirty="0">
                <a:solidFill>
                  <a:schemeClr val="accent6">
                    <a:lumMod val="50000"/>
                  </a:schemeClr>
                </a:solidFill>
                <a:latin typeface="Arial" panose="020B0604020202020204" pitchFamily="34" charset="0"/>
                <a:cs typeface="Arial" panose="020B0604020202020204" pitchFamily="34" charset="0"/>
              </a:rPr>
              <a:t>2</a:t>
            </a:r>
          </a:p>
          <a:p>
            <a:pPr>
              <a:defRPr/>
            </a:pPr>
            <a:r>
              <a:rPr lang="en-AU" sz="2400" dirty="0" err="1" smtClean="0">
                <a:solidFill>
                  <a:schemeClr val="accent6">
                    <a:lumMod val="50000"/>
                  </a:schemeClr>
                </a:solidFill>
                <a:latin typeface="Arial" panose="020B0604020202020204" pitchFamily="34" charset="0"/>
                <a:cs typeface="Arial" panose="020B0604020202020204" pitchFamily="34" charset="0"/>
              </a:rPr>
              <a:t>F</a:t>
            </a:r>
            <a:r>
              <a:rPr lang="en-AU" sz="2400" baseline="-25000" dirty="0" err="1" smtClean="0">
                <a:solidFill>
                  <a:schemeClr val="accent6">
                    <a:lumMod val="50000"/>
                  </a:schemeClr>
                </a:solidFill>
                <a:latin typeface="Arial" panose="020B0604020202020204" pitchFamily="34" charset="0"/>
                <a:cs typeface="Arial" panose="020B0604020202020204" pitchFamily="34" charset="0"/>
              </a:rPr>
              <a:t>g</a:t>
            </a:r>
            <a:r>
              <a:rPr lang="en-AU" sz="2400" dirty="0" smtClean="0">
                <a:solidFill>
                  <a:schemeClr val="accent6">
                    <a:lumMod val="50000"/>
                  </a:schemeClr>
                </a:solidFill>
                <a:latin typeface="Arial" panose="020B0604020202020204" pitchFamily="34" charset="0"/>
                <a:cs typeface="Arial" panose="020B0604020202020204" pitchFamily="34" charset="0"/>
              </a:rPr>
              <a:t> </a:t>
            </a:r>
            <a:r>
              <a:rPr lang="en-AU" sz="2400" dirty="0">
                <a:solidFill>
                  <a:schemeClr val="accent6">
                    <a:lumMod val="50000"/>
                  </a:schemeClr>
                </a:solidFill>
                <a:latin typeface="Arial" panose="020B0604020202020204" pitchFamily="34" charset="0"/>
                <a:cs typeface="Arial" panose="020B0604020202020204" pitchFamily="34" charset="0"/>
              </a:rPr>
              <a:t>= 3.63 × 10 </a:t>
            </a:r>
            <a:r>
              <a:rPr lang="en-AU" sz="2400" baseline="30000" dirty="0">
                <a:solidFill>
                  <a:schemeClr val="accent6">
                    <a:lumMod val="50000"/>
                  </a:schemeClr>
                </a:solidFill>
                <a:latin typeface="Arial" panose="020B0604020202020204" pitchFamily="34" charset="0"/>
                <a:cs typeface="Arial" panose="020B0604020202020204" pitchFamily="34" charset="0"/>
              </a:rPr>
              <a:t>–6 </a:t>
            </a:r>
            <a:r>
              <a:rPr lang="en-AU" sz="2400" dirty="0">
                <a:solidFill>
                  <a:schemeClr val="accent6">
                    <a:lumMod val="50000"/>
                  </a:schemeClr>
                </a:solidFill>
                <a:latin typeface="Arial" panose="020B0604020202020204" pitchFamily="34" charset="0"/>
                <a:cs typeface="Arial" panose="020B0604020202020204" pitchFamily="34" charset="0"/>
              </a:rPr>
              <a:t>N attraction</a:t>
            </a:r>
          </a:p>
          <a:p>
            <a:pPr>
              <a:defRPr/>
            </a:pPr>
            <a:r>
              <a:rPr lang="en-AU" sz="2400" dirty="0" smtClean="0">
                <a:solidFill>
                  <a:schemeClr val="accent6">
                    <a:lumMod val="50000"/>
                  </a:schemeClr>
                </a:solidFill>
                <a:latin typeface="Arial" panose="020B0604020202020204" pitchFamily="34" charset="0"/>
                <a:cs typeface="Arial" panose="020B0604020202020204" pitchFamily="34" charset="0"/>
              </a:rPr>
              <a:t>This </a:t>
            </a:r>
            <a:r>
              <a:rPr lang="en-AU" sz="2400" dirty="0">
                <a:solidFill>
                  <a:schemeClr val="accent6">
                    <a:lumMod val="50000"/>
                  </a:schemeClr>
                </a:solidFill>
                <a:latin typeface="Arial" panose="020B0604020202020204" pitchFamily="34" charset="0"/>
                <a:cs typeface="Arial" panose="020B0604020202020204" pitchFamily="34" charset="0"/>
              </a:rPr>
              <a:t>force is so small </a:t>
            </a:r>
            <a:r>
              <a:rPr lang="en-AU" sz="2400" dirty="0" smtClean="0">
                <a:solidFill>
                  <a:schemeClr val="accent6">
                    <a:lumMod val="50000"/>
                  </a:schemeClr>
                </a:solidFill>
                <a:latin typeface="Arial" panose="020B0604020202020204" pitchFamily="34" charset="0"/>
                <a:cs typeface="Arial" panose="020B0604020202020204" pitchFamily="34" charset="0"/>
              </a:rPr>
              <a:t>and insignificant.</a:t>
            </a:r>
            <a:endParaRPr lang="en-AU" sz="2400" dirty="0">
              <a:solidFill>
                <a:schemeClr val="accent6">
                  <a:lumMod val="50000"/>
                </a:schemeClr>
              </a:solidFill>
              <a:latin typeface="Arial" panose="020B0604020202020204" pitchFamily="34" charset="0"/>
              <a:cs typeface="Arial" panose="020B0604020202020204" pitchFamily="34" charset="0"/>
            </a:endParaRPr>
          </a:p>
        </p:txBody>
      </p:sp>
      <p:sp>
        <p:nvSpPr>
          <p:cNvPr id="7"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Gravitational FORCE</a:t>
            </a:r>
            <a:endParaRPr lang="en-AU" dirty="0"/>
          </a:p>
        </p:txBody>
      </p:sp>
      <p:sp>
        <p:nvSpPr>
          <p:cNvPr id="8" name="TextBox 7"/>
          <p:cNvSpPr txBox="1"/>
          <p:nvPr/>
        </p:nvSpPr>
        <p:spPr>
          <a:xfrm>
            <a:off x="251520" y="4806444"/>
            <a:ext cx="2520280" cy="1569660"/>
          </a:xfrm>
          <a:prstGeom prst="rect">
            <a:avLst/>
          </a:prstGeom>
          <a:noFill/>
        </p:spPr>
        <p:txBody>
          <a:bodyPr wrap="square">
            <a:spAutoFit/>
          </a:bodyPr>
          <a:lstStyle/>
          <a:p>
            <a:pPr>
              <a:defRPr/>
            </a:pPr>
            <a:r>
              <a:rPr lang="en-AU" sz="2400" dirty="0" smtClean="0">
                <a:solidFill>
                  <a:schemeClr val="accent6">
                    <a:lumMod val="50000"/>
                  </a:schemeClr>
                </a:solidFill>
                <a:latin typeface="Arial" panose="020B0604020202020204" pitchFamily="34" charset="0"/>
                <a:cs typeface="Arial" panose="020B0604020202020204" pitchFamily="34" charset="0"/>
              </a:rPr>
              <a:t>M = 70 kg</a:t>
            </a:r>
          </a:p>
          <a:p>
            <a:pPr>
              <a:defRPr/>
            </a:pPr>
            <a:r>
              <a:rPr lang="en-AU" sz="2400" dirty="0" smtClean="0">
                <a:solidFill>
                  <a:schemeClr val="accent6">
                    <a:lumMod val="50000"/>
                  </a:schemeClr>
                </a:solidFill>
                <a:latin typeface="Arial" panose="020B0604020202020204" pitchFamily="34" charset="0"/>
                <a:cs typeface="Arial" panose="020B0604020202020204" pitchFamily="34" charset="0"/>
              </a:rPr>
              <a:t>m = 70 kg</a:t>
            </a:r>
          </a:p>
          <a:p>
            <a:pPr>
              <a:defRPr/>
            </a:pPr>
            <a:r>
              <a:rPr lang="en-AU" sz="2400" dirty="0" smtClean="0">
                <a:solidFill>
                  <a:schemeClr val="accent6">
                    <a:lumMod val="50000"/>
                  </a:schemeClr>
                </a:solidFill>
                <a:latin typeface="Arial" panose="020B0604020202020204" pitchFamily="34" charset="0"/>
                <a:cs typeface="Arial" panose="020B0604020202020204" pitchFamily="34" charset="0"/>
              </a:rPr>
              <a:t>r = 0.3 m</a:t>
            </a:r>
          </a:p>
          <a:p>
            <a:pPr>
              <a:defRPr/>
            </a:pPr>
            <a:r>
              <a:rPr lang="en-AU" sz="2400" dirty="0" smtClean="0">
                <a:solidFill>
                  <a:schemeClr val="accent6">
                    <a:lumMod val="50000"/>
                  </a:schemeClr>
                </a:solidFill>
                <a:latin typeface="Arial" panose="020B0604020202020204" pitchFamily="34" charset="0"/>
                <a:cs typeface="Arial" panose="020B0604020202020204" pitchFamily="34" charset="0"/>
              </a:rPr>
              <a:t>G = </a:t>
            </a:r>
            <a:r>
              <a:rPr lang="en-AU" sz="2400" dirty="0">
                <a:solidFill>
                  <a:schemeClr val="accent6">
                    <a:lumMod val="50000"/>
                  </a:schemeClr>
                </a:solidFill>
                <a:latin typeface="Arial" panose="020B0604020202020204" pitchFamily="34" charset="0"/>
                <a:cs typeface="Arial" panose="020B0604020202020204" pitchFamily="34" charset="0"/>
              </a:rPr>
              <a:t>6.67 × 10 </a:t>
            </a:r>
            <a:r>
              <a:rPr lang="en-AU" sz="2400" baseline="30000" dirty="0">
                <a:solidFill>
                  <a:schemeClr val="accent6">
                    <a:lumMod val="50000"/>
                  </a:schemeClr>
                </a:solidFill>
                <a:latin typeface="Arial" panose="020B0604020202020204" pitchFamily="34" charset="0"/>
                <a:cs typeface="Arial" panose="020B0604020202020204" pitchFamily="34" charset="0"/>
              </a:rPr>
              <a:t>–11</a:t>
            </a:r>
            <a:endParaRPr lang="en-AU" sz="2400" dirty="0">
              <a:solidFill>
                <a:schemeClr val="accent6">
                  <a:lumMod val="50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Harmonies (Third Law)</a:t>
            </a:r>
            <a:endParaRPr lang="en-AU" dirty="0"/>
          </a:p>
        </p:txBody>
      </p:sp>
      <p:sp>
        <p:nvSpPr>
          <p:cNvPr id="3" name="Content Placeholder 2"/>
          <p:cNvSpPr>
            <a:spLocks noGrp="1"/>
          </p:cNvSpPr>
          <p:nvPr>
            <p:ph idx="1"/>
          </p:nvPr>
        </p:nvSpPr>
        <p:spPr>
          <a:xfrm>
            <a:off x="214282" y="1646236"/>
            <a:ext cx="8929718" cy="4997473"/>
          </a:xfrm>
          <a:solidFill>
            <a:schemeClr val="bg2">
              <a:alpha val="60000"/>
            </a:schemeClr>
          </a:solidFill>
        </p:spPr>
        <p:txBody>
          <a:bodyPr>
            <a:normAutofit/>
          </a:bodyPr>
          <a:lstStyle/>
          <a:p>
            <a:pPr marL="363538" indent="-363538">
              <a:buNone/>
            </a:pPr>
            <a:r>
              <a:rPr lang="en-AU" sz="2800" dirty="0" smtClean="0"/>
              <a:t>The squares of the orbital periods of the planets are directly proportional to the cubes of the mean distances from the Sun.</a:t>
            </a:r>
          </a:p>
          <a:p>
            <a:pPr marL="363538" indent="-363538">
              <a:buNone/>
            </a:pPr>
            <a:r>
              <a:rPr lang="en-AU" sz="2800" dirty="0" smtClean="0"/>
              <a:t>                        K </a:t>
            </a:r>
            <a:r>
              <a:rPr lang="en-AU" sz="2800" dirty="0"/>
              <a:t>= </a:t>
            </a:r>
            <a:r>
              <a:rPr lang="en-AU" sz="2800" u="sng" dirty="0"/>
              <a:t>  r</a:t>
            </a:r>
            <a:r>
              <a:rPr lang="en-AU" sz="2800" u="sng" baseline="30000" dirty="0"/>
              <a:t>3</a:t>
            </a:r>
            <a:r>
              <a:rPr lang="en-AU" sz="2800" u="sng" dirty="0"/>
              <a:t> </a:t>
            </a:r>
            <a:r>
              <a:rPr lang="en-AU" sz="2800" dirty="0"/>
              <a:t> = </a:t>
            </a:r>
            <a:r>
              <a:rPr lang="en-AU" sz="2800" u="sng" dirty="0"/>
              <a:t> G  M </a:t>
            </a:r>
            <a:r>
              <a:rPr lang="en-AU" sz="2800" u="sng" dirty="0" smtClean="0">
                <a:solidFill>
                  <a:schemeClr val="bg2"/>
                </a:solidFill>
              </a:rPr>
              <a:t>.</a:t>
            </a:r>
            <a:endParaRPr lang="en-AU" sz="2800" u="sng" dirty="0">
              <a:solidFill>
                <a:schemeClr val="bg2"/>
              </a:solidFill>
            </a:endParaRPr>
          </a:p>
          <a:p>
            <a:pPr marL="363538" indent="-363538">
              <a:spcBef>
                <a:spcPts val="0"/>
              </a:spcBef>
              <a:buNone/>
            </a:pPr>
            <a:r>
              <a:rPr lang="en-AU" sz="2800" dirty="0"/>
              <a:t>			            T</a:t>
            </a:r>
            <a:r>
              <a:rPr lang="en-AU" sz="2800" baseline="30000" dirty="0"/>
              <a:t>2</a:t>
            </a:r>
            <a:r>
              <a:rPr lang="en-AU" sz="2800" dirty="0"/>
              <a:t>      4 </a:t>
            </a:r>
            <a:r>
              <a:rPr lang="en-AU" sz="2800" dirty="0">
                <a:latin typeface="Symbol" pitchFamily="18" charset="2"/>
              </a:rPr>
              <a:t>p</a:t>
            </a:r>
            <a:r>
              <a:rPr lang="en-AU" sz="2800" baseline="30000" dirty="0"/>
              <a:t>2</a:t>
            </a:r>
            <a:r>
              <a:rPr lang="en-AU" sz="2800" dirty="0"/>
              <a:t>     </a:t>
            </a:r>
            <a:endParaRPr lang="en-AU" sz="2800" dirty="0" smtClean="0"/>
          </a:p>
          <a:p>
            <a:pPr marL="363538" indent="-363538">
              <a:spcBef>
                <a:spcPts val="0"/>
              </a:spcBef>
              <a:buNone/>
            </a:pPr>
            <a:endParaRPr lang="en-AU" sz="2800" dirty="0"/>
          </a:p>
          <a:p>
            <a:pPr marL="363538" indent="-363538">
              <a:spcBef>
                <a:spcPts val="0"/>
              </a:spcBef>
              <a:buNone/>
            </a:pPr>
            <a:r>
              <a:rPr lang="en-AU" sz="2800" dirty="0" smtClean="0"/>
              <a:t>                                          where </a:t>
            </a:r>
            <a:r>
              <a:rPr lang="en-AU" sz="2800" dirty="0"/>
              <a:t>K is Kepler’s constant </a:t>
            </a:r>
            <a:r>
              <a:rPr lang="en-AU" sz="2800" dirty="0" smtClean="0">
                <a:latin typeface="Arial" panose="020B0604020202020204" pitchFamily="34" charset="0"/>
                <a:cs typeface="Arial" panose="020B0604020202020204" pitchFamily="34" charset="0"/>
              </a:rPr>
              <a:t>						</a:t>
            </a:r>
          </a:p>
          <a:p>
            <a:pPr marL="0" indent="0">
              <a:buNone/>
            </a:pPr>
            <a:r>
              <a:rPr lang="en-AU" sz="2800" dirty="0" smtClean="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6909754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Harmonies (Third Law)</a:t>
            </a:r>
            <a:endParaRPr lang="en-AU" dirty="0"/>
          </a:p>
        </p:txBody>
      </p:sp>
      <p:sp>
        <p:nvSpPr>
          <p:cNvPr id="3" name="Content Placeholder 2"/>
          <p:cNvSpPr>
            <a:spLocks noGrp="1"/>
          </p:cNvSpPr>
          <p:nvPr>
            <p:ph idx="1"/>
          </p:nvPr>
        </p:nvSpPr>
        <p:spPr>
          <a:xfrm>
            <a:off x="214282" y="1484784"/>
            <a:ext cx="8929718" cy="5158925"/>
          </a:xfrm>
          <a:solidFill>
            <a:schemeClr val="bg2">
              <a:alpha val="60000"/>
            </a:schemeClr>
          </a:solidFill>
        </p:spPr>
        <p:txBody>
          <a:bodyPr>
            <a:normAutofit fontScale="92500" lnSpcReduction="10000"/>
          </a:bodyPr>
          <a:lstStyle/>
          <a:p>
            <a:pPr marL="363538" indent="-363538">
              <a:buNone/>
            </a:pPr>
            <a:r>
              <a:rPr lang="en-AU" sz="2800" dirty="0" smtClean="0">
                <a:latin typeface="Arial" panose="020B0604020202020204" pitchFamily="34" charset="0"/>
                <a:cs typeface="Arial" panose="020B0604020202020204" pitchFamily="34" charset="0"/>
              </a:rPr>
              <a:t>This is based on the principle that in order for a planet to remain in orbit then the </a:t>
            </a:r>
            <a:r>
              <a:rPr lang="en-AU" sz="2800" u="sng" dirty="0" smtClean="0">
                <a:latin typeface="Arial" panose="020B0604020202020204" pitchFamily="34" charset="0"/>
                <a:cs typeface="Arial" panose="020B0604020202020204" pitchFamily="34" charset="0"/>
              </a:rPr>
              <a:t>force due circular motion</a:t>
            </a:r>
            <a:r>
              <a:rPr lang="en-AU" sz="2800" dirty="0" smtClean="0">
                <a:latin typeface="Arial" panose="020B0604020202020204" pitchFamily="34" charset="0"/>
                <a:cs typeface="Arial" panose="020B0604020202020204" pitchFamily="34" charset="0"/>
              </a:rPr>
              <a:t>, wanting it spiral outwards must be matched by the </a:t>
            </a:r>
            <a:r>
              <a:rPr lang="en-AU" sz="2800" u="sng" dirty="0" smtClean="0">
                <a:latin typeface="Arial" panose="020B0604020202020204" pitchFamily="34" charset="0"/>
                <a:cs typeface="Arial" panose="020B0604020202020204" pitchFamily="34" charset="0"/>
              </a:rPr>
              <a:t>gravitational force</a:t>
            </a:r>
            <a:r>
              <a:rPr lang="en-AU" sz="2800" dirty="0" smtClean="0">
                <a:latin typeface="Arial" panose="020B0604020202020204" pitchFamily="34" charset="0"/>
                <a:cs typeface="Arial" panose="020B0604020202020204" pitchFamily="34" charset="0"/>
              </a:rPr>
              <a:t> of the Sun, trying to pull it in.</a:t>
            </a:r>
          </a:p>
          <a:p>
            <a:pPr marL="363538" indent="-363538">
              <a:buNone/>
            </a:pPr>
            <a:endParaRPr lang="en-AU" sz="2800" dirty="0">
              <a:latin typeface="Arial" panose="020B0604020202020204" pitchFamily="34" charset="0"/>
              <a:cs typeface="Arial" panose="020B0604020202020204" pitchFamily="34" charset="0"/>
            </a:endParaRPr>
          </a:p>
          <a:p>
            <a:pPr marL="363538" indent="-363538">
              <a:buNone/>
            </a:pPr>
            <a:r>
              <a:rPr lang="en-AU" sz="2800" dirty="0" smtClean="0">
                <a:latin typeface="Arial" panose="020B0604020202020204" pitchFamily="34" charset="0"/>
                <a:cs typeface="Arial" panose="020B0604020202020204" pitchFamily="34" charset="0"/>
              </a:rPr>
              <a:t>Hence F</a:t>
            </a:r>
            <a:r>
              <a:rPr lang="en-AU" sz="2800" baseline="-25000" dirty="0" smtClean="0">
                <a:latin typeface="Arial" panose="020B0604020202020204" pitchFamily="34" charset="0"/>
                <a:cs typeface="Arial" panose="020B0604020202020204" pitchFamily="34" charset="0"/>
              </a:rPr>
              <a:t>c</a:t>
            </a:r>
            <a:r>
              <a:rPr lang="en-AU" sz="2800" dirty="0" smtClean="0">
                <a:latin typeface="Arial" panose="020B0604020202020204" pitchFamily="34" charset="0"/>
                <a:cs typeface="Arial" panose="020B0604020202020204" pitchFamily="34" charset="0"/>
              </a:rPr>
              <a:t> = </a:t>
            </a:r>
            <a:r>
              <a:rPr lang="en-AU" sz="2800" dirty="0" err="1" smtClean="0">
                <a:latin typeface="Arial" panose="020B0604020202020204" pitchFamily="34" charset="0"/>
                <a:cs typeface="Arial" panose="020B0604020202020204" pitchFamily="34" charset="0"/>
              </a:rPr>
              <a:t>F</a:t>
            </a:r>
            <a:r>
              <a:rPr lang="en-AU" sz="2800" baseline="-25000" dirty="0" err="1" smtClean="0">
                <a:latin typeface="Arial" panose="020B0604020202020204" pitchFamily="34" charset="0"/>
                <a:cs typeface="Arial" panose="020B0604020202020204" pitchFamily="34" charset="0"/>
              </a:rPr>
              <a:t>g</a:t>
            </a:r>
            <a:endParaRPr lang="en-AU" sz="2800" baseline="-25000" dirty="0" smtClean="0">
              <a:latin typeface="Arial" panose="020B0604020202020204" pitchFamily="34" charset="0"/>
              <a:cs typeface="Arial" panose="020B0604020202020204" pitchFamily="34" charset="0"/>
            </a:endParaRPr>
          </a:p>
          <a:p>
            <a:pPr marL="363538" indent="-363538">
              <a:buNone/>
            </a:pPr>
            <a:r>
              <a:rPr lang="en-AU" sz="2800" dirty="0" smtClean="0">
                <a:latin typeface="Arial" panose="020B0604020202020204" pitchFamily="34" charset="0"/>
                <a:cs typeface="Arial" panose="020B0604020202020204" pitchFamily="34" charset="0"/>
              </a:rPr>
              <a:t>       </a:t>
            </a:r>
            <a:r>
              <a:rPr lang="en-AU" sz="2800" u="sng" dirty="0" smtClean="0">
                <a:latin typeface="Arial" panose="020B0604020202020204" pitchFamily="34" charset="0"/>
                <a:cs typeface="Arial" panose="020B0604020202020204" pitchFamily="34" charset="0"/>
              </a:rPr>
              <a:t> mv</a:t>
            </a:r>
            <a:r>
              <a:rPr lang="en-AU" sz="2800" u="sng" baseline="30000" dirty="0" smtClean="0">
                <a:latin typeface="Arial" panose="020B0604020202020204" pitchFamily="34" charset="0"/>
                <a:cs typeface="Arial" panose="020B0604020202020204" pitchFamily="34" charset="0"/>
              </a:rPr>
              <a:t>2 </a:t>
            </a:r>
            <a:r>
              <a:rPr lang="en-AU" sz="2800" dirty="0" smtClean="0">
                <a:latin typeface="Arial" panose="020B0604020202020204" pitchFamily="34" charset="0"/>
                <a:cs typeface="Arial" panose="020B0604020202020204" pitchFamily="34" charset="0"/>
              </a:rPr>
              <a:t> = </a:t>
            </a:r>
            <a:r>
              <a:rPr lang="en-AU" sz="2800" u="sng" dirty="0" smtClean="0">
                <a:latin typeface="Arial" panose="020B0604020202020204" pitchFamily="34" charset="0"/>
                <a:cs typeface="Arial" panose="020B0604020202020204" pitchFamily="34" charset="0"/>
              </a:rPr>
              <a:t> </a:t>
            </a:r>
            <a:r>
              <a:rPr lang="en-AU" sz="2800" u="sng" dirty="0" err="1" smtClean="0">
                <a:latin typeface="Arial" panose="020B0604020202020204" pitchFamily="34" charset="0"/>
                <a:cs typeface="Arial" panose="020B0604020202020204" pitchFamily="34" charset="0"/>
              </a:rPr>
              <a:t>GMm</a:t>
            </a:r>
            <a:r>
              <a:rPr lang="en-AU" sz="2800" u="sng" dirty="0" smtClean="0">
                <a:latin typeface="Arial" panose="020B0604020202020204" pitchFamily="34" charset="0"/>
                <a:cs typeface="Arial" panose="020B0604020202020204" pitchFamily="34" charset="0"/>
              </a:rPr>
              <a:t> </a:t>
            </a:r>
            <a:r>
              <a:rPr lang="en-AU" sz="2800" u="sng" dirty="0" smtClean="0">
                <a:solidFill>
                  <a:schemeClr val="bg2"/>
                </a:solidFill>
                <a:latin typeface="Arial" panose="020B0604020202020204" pitchFamily="34" charset="0"/>
                <a:cs typeface="Arial" panose="020B0604020202020204" pitchFamily="34" charset="0"/>
              </a:rPr>
              <a:t>.</a:t>
            </a:r>
          </a:p>
          <a:p>
            <a:pPr marL="363538" indent="-363538">
              <a:spcBef>
                <a:spcPts val="0"/>
              </a:spcBef>
              <a:buNone/>
            </a:pPr>
            <a:r>
              <a:rPr lang="en-AU" sz="2800" dirty="0">
                <a:latin typeface="Arial" panose="020B0604020202020204" pitchFamily="34" charset="0"/>
                <a:cs typeface="Arial" panose="020B0604020202020204" pitchFamily="34" charset="0"/>
              </a:rPr>
              <a:t> </a:t>
            </a:r>
            <a:r>
              <a:rPr lang="en-AU" sz="2800" dirty="0" smtClean="0">
                <a:latin typeface="Arial" panose="020B0604020202020204" pitchFamily="34" charset="0"/>
                <a:cs typeface="Arial" panose="020B0604020202020204" pitchFamily="34" charset="0"/>
              </a:rPr>
              <a:t>         r            r</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where v = </a:t>
            </a:r>
            <a:r>
              <a:rPr lang="en-AU" sz="2800" u="sng" dirty="0" smtClean="0">
                <a:latin typeface="Arial" panose="020B0604020202020204" pitchFamily="34" charset="0"/>
                <a:cs typeface="Arial" panose="020B0604020202020204" pitchFamily="34" charset="0"/>
              </a:rPr>
              <a:t> 2</a:t>
            </a:r>
            <a:r>
              <a:rPr lang="en-AU" sz="2800" u="sng" dirty="0" smtClean="0">
                <a:latin typeface="Arial" panose="020B0604020202020204" pitchFamily="34" charset="0"/>
                <a:cs typeface="Arial" panose="020B0604020202020204" pitchFamily="34" charset="0"/>
                <a:sym typeface="Symbol" panose="05050102010706020507" pitchFamily="18" charset="2"/>
              </a:rPr>
              <a:t>r </a:t>
            </a:r>
            <a:r>
              <a:rPr lang="en-AU" sz="2800" u="sng" dirty="0" smtClean="0">
                <a:solidFill>
                  <a:schemeClr val="bg2"/>
                </a:solidFill>
                <a:latin typeface="Arial" panose="020B0604020202020204" pitchFamily="34" charset="0"/>
                <a:cs typeface="Arial" panose="020B0604020202020204" pitchFamily="34" charset="0"/>
                <a:sym typeface="Symbol" panose="05050102010706020507" pitchFamily="18" charset="2"/>
              </a:rPr>
              <a:t>.</a:t>
            </a:r>
            <a:endParaRPr lang="en-AU" sz="2800" u="sng" dirty="0" smtClean="0">
              <a:solidFill>
                <a:schemeClr val="bg2"/>
              </a:solidFill>
              <a:latin typeface="Arial" panose="020B0604020202020204" pitchFamily="34" charset="0"/>
              <a:cs typeface="Arial" panose="020B0604020202020204" pitchFamily="34" charset="0"/>
            </a:endParaRPr>
          </a:p>
          <a:p>
            <a:pPr marL="363538" indent="-363538">
              <a:spcBef>
                <a:spcPts val="0"/>
              </a:spcBef>
              <a:buNone/>
            </a:pPr>
            <a:r>
              <a:rPr lang="en-AU" sz="2800" dirty="0" smtClean="0">
                <a:latin typeface="Arial" panose="020B0604020202020204" pitchFamily="34" charset="0"/>
                <a:cs typeface="Arial" panose="020B0604020202020204" pitchFamily="34" charset="0"/>
              </a:rPr>
              <a:t> 			 			        T</a:t>
            </a:r>
          </a:p>
          <a:p>
            <a:pPr marL="363538" indent="-363538">
              <a:buNone/>
            </a:pPr>
            <a:r>
              <a:rPr lang="en-AU" sz="2800" dirty="0" smtClean="0">
                <a:latin typeface="Arial" panose="020B0604020202020204" pitchFamily="34" charset="0"/>
                <a:cs typeface="Arial" panose="020B0604020202020204" pitchFamily="34" charset="0"/>
              </a:rPr>
              <a:t>Rearranged and </a:t>
            </a:r>
          </a:p>
          <a:p>
            <a:pPr marL="363538" indent="-363538">
              <a:buNone/>
            </a:pPr>
            <a:r>
              <a:rPr lang="en-AU" sz="2800" dirty="0" smtClean="0">
                <a:latin typeface="Arial" panose="020B0604020202020204" pitchFamily="34" charset="0"/>
                <a:cs typeface="Arial" panose="020B0604020202020204" pitchFamily="34" charset="0"/>
              </a:rPr>
              <a:t>		</a:t>
            </a:r>
            <a:r>
              <a:rPr lang="en-AU" sz="2800" u="sng" dirty="0" smtClean="0">
                <a:latin typeface="Arial" panose="020B0604020202020204" pitchFamily="34" charset="0"/>
                <a:cs typeface="Arial" panose="020B0604020202020204" pitchFamily="34" charset="0"/>
              </a:rPr>
              <a:t>  r</a:t>
            </a:r>
            <a:r>
              <a:rPr lang="en-AU" sz="2800" u="sng" baseline="30000" dirty="0" smtClean="0">
                <a:latin typeface="Arial" panose="020B0604020202020204" pitchFamily="34" charset="0"/>
                <a:cs typeface="Arial" panose="020B0604020202020204" pitchFamily="34" charset="0"/>
              </a:rPr>
              <a:t>3</a:t>
            </a:r>
            <a:r>
              <a:rPr lang="en-AU" sz="2800" u="sng" dirty="0" smtClean="0">
                <a:latin typeface="Arial" panose="020B0604020202020204" pitchFamily="34" charset="0"/>
                <a:cs typeface="Arial" panose="020B0604020202020204" pitchFamily="34" charset="0"/>
              </a:rPr>
              <a:t> </a:t>
            </a:r>
            <a:r>
              <a:rPr lang="en-AU" sz="2800" dirty="0" smtClean="0">
                <a:latin typeface="Arial" panose="020B0604020202020204" pitchFamily="34" charset="0"/>
                <a:cs typeface="Arial" panose="020B0604020202020204" pitchFamily="34" charset="0"/>
              </a:rPr>
              <a:t> = </a:t>
            </a:r>
            <a:r>
              <a:rPr lang="en-AU" sz="2800" u="sng" dirty="0" smtClean="0">
                <a:latin typeface="Arial" panose="020B0604020202020204" pitchFamily="34" charset="0"/>
                <a:cs typeface="Arial" panose="020B0604020202020204" pitchFamily="34" charset="0"/>
              </a:rPr>
              <a:t> G  M </a:t>
            </a:r>
            <a:r>
              <a:rPr lang="en-AU" sz="2800" u="sng" dirty="0" smtClean="0">
                <a:solidFill>
                  <a:schemeClr val="bg2"/>
                </a:solidFill>
                <a:latin typeface="Arial" panose="020B0604020202020204" pitchFamily="34" charset="0"/>
                <a:cs typeface="Arial" panose="020B0604020202020204" pitchFamily="34" charset="0"/>
              </a:rPr>
              <a:t>.</a:t>
            </a:r>
          </a:p>
          <a:p>
            <a:pPr marL="363538" indent="-363538">
              <a:spcBef>
                <a:spcPts val="0"/>
              </a:spcBef>
              <a:buNone/>
            </a:pPr>
            <a:r>
              <a:rPr lang="en-AU" sz="2800" dirty="0">
                <a:latin typeface="Arial" panose="020B0604020202020204" pitchFamily="34" charset="0"/>
                <a:cs typeface="Arial" panose="020B0604020202020204" pitchFamily="34" charset="0"/>
              </a:rPr>
              <a:t>	</a:t>
            </a:r>
            <a:r>
              <a:rPr lang="en-AU" sz="2800" dirty="0" smtClean="0">
                <a:latin typeface="Arial" panose="020B0604020202020204" pitchFamily="34" charset="0"/>
                <a:cs typeface="Arial" panose="020B0604020202020204" pitchFamily="34" charset="0"/>
              </a:rPr>
              <a:t>       T</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4 </a:t>
            </a:r>
            <a:r>
              <a:rPr lang="en-AU" sz="2800" dirty="0" smtClean="0">
                <a:latin typeface="Arial" panose="020B0604020202020204" pitchFamily="34" charset="0"/>
                <a:cs typeface="Arial" panose="020B0604020202020204" pitchFamily="34" charset="0"/>
                <a:sym typeface="Symbol" panose="05050102010706020507" pitchFamily="18" charset="2"/>
              </a:rPr>
              <a:t></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5682073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lstStyle/>
          <a:p>
            <a:r>
              <a:rPr lang="en-AU" dirty="0" smtClean="0"/>
              <a:t>Solar System</a:t>
            </a:r>
            <a:endParaRPr lang="en-AU" dirty="0"/>
          </a:p>
        </p:txBody>
      </p:sp>
      <p:sp>
        <p:nvSpPr>
          <p:cNvPr id="3" name="Content Placeholder 2"/>
          <p:cNvSpPr>
            <a:spLocks noGrp="1"/>
          </p:cNvSpPr>
          <p:nvPr>
            <p:ph idx="1"/>
          </p:nvPr>
        </p:nvSpPr>
        <p:spPr>
          <a:xfrm>
            <a:off x="285720" y="1000108"/>
            <a:ext cx="8715436" cy="1068383"/>
          </a:xfrm>
        </p:spPr>
        <p:txBody>
          <a:bodyPr>
            <a:normAutofit/>
          </a:bodyPr>
          <a:lstStyle/>
          <a:p>
            <a:pPr marL="0" indent="0">
              <a:buNone/>
            </a:pPr>
            <a:r>
              <a:rPr lang="en-AU" sz="2800" dirty="0" smtClean="0"/>
              <a:t>Using Earth as our subject for all other planets.</a:t>
            </a:r>
          </a:p>
          <a:p>
            <a:endParaRPr lang="en-AU" sz="2800" dirty="0"/>
          </a:p>
        </p:txBody>
      </p:sp>
      <p:graphicFrame>
        <p:nvGraphicFramePr>
          <p:cNvPr id="5" name="Table 4"/>
          <p:cNvGraphicFramePr>
            <a:graphicFrameLocks noGrp="1"/>
          </p:cNvGraphicFramePr>
          <p:nvPr/>
        </p:nvGraphicFramePr>
        <p:xfrm>
          <a:off x="285720" y="1571612"/>
          <a:ext cx="8643996" cy="5029200"/>
        </p:xfrm>
        <a:graphic>
          <a:graphicData uri="http://schemas.openxmlformats.org/drawingml/2006/table">
            <a:tbl>
              <a:tblPr firstRow="1" bandRow="1">
                <a:tableStyleId>{5C22544A-7EE6-4342-B048-85BDC9FD1C3A}</a:tableStyleId>
              </a:tblPr>
              <a:tblGrid>
                <a:gridCol w="2214578"/>
                <a:gridCol w="2071702"/>
                <a:gridCol w="1214446"/>
                <a:gridCol w="1071570"/>
                <a:gridCol w="1071570"/>
                <a:gridCol w="1000130"/>
              </a:tblGrid>
              <a:tr h="402651">
                <a:tc>
                  <a:txBody>
                    <a:bodyPr/>
                    <a:lstStyle/>
                    <a:p>
                      <a:pPr algn="ctr"/>
                      <a:r>
                        <a:rPr lang="en-AU" sz="2400" dirty="0" smtClean="0"/>
                        <a:t>Planet</a:t>
                      </a:r>
                      <a:endParaRPr lang="en-AU" sz="2400" dirty="0"/>
                    </a:p>
                  </a:txBody>
                  <a:tcPr/>
                </a:tc>
                <a:tc>
                  <a:txBody>
                    <a:bodyPr/>
                    <a:lstStyle/>
                    <a:p>
                      <a:pPr algn="ctr"/>
                      <a:r>
                        <a:rPr lang="en-AU" sz="2400" dirty="0" smtClean="0"/>
                        <a:t>T (Earth yrs)</a:t>
                      </a:r>
                      <a:endParaRPr lang="en-AU" sz="2400" dirty="0"/>
                    </a:p>
                  </a:txBody>
                  <a:tcPr/>
                </a:tc>
                <a:tc>
                  <a:txBody>
                    <a:bodyPr/>
                    <a:lstStyle/>
                    <a:p>
                      <a:pPr algn="ctr"/>
                      <a:r>
                        <a:rPr lang="en-AU" sz="2400" dirty="0" smtClean="0"/>
                        <a:t>R (AU)</a:t>
                      </a:r>
                      <a:endParaRPr lang="en-AU" sz="2400" dirty="0"/>
                    </a:p>
                  </a:txBody>
                  <a:tcPr/>
                </a:tc>
                <a:tc>
                  <a:txBody>
                    <a:bodyPr/>
                    <a:lstStyle/>
                    <a:p>
                      <a:pPr algn="ctr"/>
                      <a:r>
                        <a:rPr lang="en-AU" sz="2400" dirty="0" smtClean="0"/>
                        <a:t>T</a:t>
                      </a:r>
                      <a:r>
                        <a:rPr lang="en-AU" sz="2400" baseline="30000" dirty="0" smtClean="0"/>
                        <a:t>2</a:t>
                      </a:r>
                      <a:endParaRPr lang="en-AU" sz="2400" baseline="30000" dirty="0"/>
                    </a:p>
                  </a:txBody>
                  <a:tcPr/>
                </a:tc>
                <a:tc>
                  <a:txBody>
                    <a:bodyPr/>
                    <a:lstStyle/>
                    <a:p>
                      <a:pPr algn="ctr"/>
                      <a:r>
                        <a:rPr lang="en-AU" sz="2400" dirty="0" smtClean="0"/>
                        <a:t>R</a:t>
                      </a:r>
                      <a:r>
                        <a:rPr lang="en-AU" sz="2400" baseline="30000" dirty="0" smtClean="0"/>
                        <a:t>3</a:t>
                      </a:r>
                      <a:endParaRPr lang="en-AU" sz="2400" baseline="30000" dirty="0"/>
                    </a:p>
                  </a:txBody>
                  <a:tcPr/>
                </a:tc>
                <a:tc>
                  <a:txBody>
                    <a:bodyPr/>
                    <a:lstStyle/>
                    <a:p>
                      <a:pPr algn="ctr"/>
                      <a:r>
                        <a:rPr lang="en-AU" sz="2400" dirty="0" smtClean="0"/>
                        <a:t>K</a:t>
                      </a:r>
                      <a:endParaRPr lang="en-AU" sz="2400" dirty="0"/>
                    </a:p>
                  </a:txBody>
                  <a:tcPr/>
                </a:tc>
              </a:tr>
              <a:tr h="402651">
                <a:tc>
                  <a:txBody>
                    <a:bodyPr/>
                    <a:lstStyle/>
                    <a:p>
                      <a:r>
                        <a:rPr lang="en-AU" sz="2400" dirty="0" smtClean="0"/>
                        <a:t>Mercury</a:t>
                      </a:r>
                      <a:endParaRPr lang="en-AU" sz="2400" dirty="0"/>
                    </a:p>
                  </a:txBody>
                  <a:tcPr/>
                </a:tc>
                <a:tc>
                  <a:txBody>
                    <a:bodyPr/>
                    <a:lstStyle/>
                    <a:p>
                      <a:pPr algn="ctr"/>
                      <a:r>
                        <a:rPr lang="en-AU" sz="2400" dirty="0" smtClean="0"/>
                        <a:t>0.24</a:t>
                      </a:r>
                      <a:endParaRPr lang="en-AU" sz="2400" dirty="0"/>
                    </a:p>
                  </a:txBody>
                  <a:tcPr/>
                </a:tc>
                <a:tc>
                  <a:txBody>
                    <a:bodyPr/>
                    <a:lstStyle/>
                    <a:p>
                      <a:pPr algn="ctr"/>
                      <a:r>
                        <a:rPr lang="en-AU" sz="2400" dirty="0" smtClean="0"/>
                        <a:t>0.39</a:t>
                      </a:r>
                      <a:endParaRPr lang="en-AU" sz="2400" dirty="0"/>
                    </a:p>
                  </a:txBody>
                  <a:tcPr/>
                </a:tc>
                <a:tc>
                  <a:txBody>
                    <a:bodyPr/>
                    <a:lstStyle/>
                    <a:p>
                      <a:pPr algn="ctr"/>
                      <a:r>
                        <a:rPr lang="en-AU" sz="2400" dirty="0" smtClean="0"/>
                        <a:t>0.06</a:t>
                      </a:r>
                      <a:endParaRPr lang="en-AU" sz="2400" dirty="0"/>
                    </a:p>
                  </a:txBody>
                  <a:tcPr/>
                </a:tc>
                <a:tc>
                  <a:txBody>
                    <a:bodyPr/>
                    <a:lstStyle/>
                    <a:p>
                      <a:pPr algn="ctr"/>
                      <a:r>
                        <a:rPr lang="en-AU" sz="2400" dirty="0" smtClean="0"/>
                        <a:t>0.06</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Venus</a:t>
                      </a:r>
                      <a:endParaRPr lang="en-AU" sz="2400" dirty="0"/>
                    </a:p>
                  </a:txBody>
                  <a:tcPr/>
                </a:tc>
                <a:tc>
                  <a:txBody>
                    <a:bodyPr/>
                    <a:lstStyle/>
                    <a:p>
                      <a:pPr algn="ctr"/>
                      <a:r>
                        <a:rPr lang="en-AU" sz="2400" dirty="0" smtClean="0"/>
                        <a:t>0.61</a:t>
                      </a:r>
                      <a:endParaRPr lang="en-AU" sz="2400" dirty="0"/>
                    </a:p>
                  </a:txBody>
                  <a:tcPr/>
                </a:tc>
                <a:tc>
                  <a:txBody>
                    <a:bodyPr/>
                    <a:lstStyle/>
                    <a:p>
                      <a:pPr algn="ctr"/>
                      <a:r>
                        <a:rPr lang="en-AU" sz="2400" dirty="0" smtClean="0"/>
                        <a:t>0.72</a:t>
                      </a:r>
                      <a:endParaRPr lang="en-AU" sz="2400" dirty="0"/>
                    </a:p>
                  </a:txBody>
                  <a:tcPr/>
                </a:tc>
                <a:tc>
                  <a:txBody>
                    <a:bodyPr/>
                    <a:lstStyle/>
                    <a:p>
                      <a:pPr algn="ctr"/>
                      <a:r>
                        <a:rPr lang="en-AU" sz="2400" dirty="0" smtClean="0"/>
                        <a:t>0.37</a:t>
                      </a:r>
                      <a:endParaRPr lang="en-AU" sz="2400" dirty="0"/>
                    </a:p>
                  </a:txBody>
                  <a:tcPr/>
                </a:tc>
                <a:tc>
                  <a:txBody>
                    <a:bodyPr/>
                    <a:lstStyle/>
                    <a:p>
                      <a:pPr algn="ctr"/>
                      <a:r>
                        <a:rPr lang="en-AU" sz="2400" dirty="0" smtClean="0"/>
                        <a:t>0.37</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Earth</a:t>
                      </a:r>
                      <a:endParaRPr lang="en-AU" sz="2400" dirty="0"/>
                    </a:p>
                  </a:txBody>
                  <a:tcPr/>
                </a:tc>
                <a:tc>
                  <a:txBody>
                    <a:bodyPr/>
                    <a:lstStyle/>
                    <a:p>
                      <a:pPr algn="ctr"/>
                      <a:r>
                        <a:rPr lang="en-AU" sz="2400" dirty="0" smtClean="0"/>
                        <a:t>1</a:t>
                      </a:r>
                      <a:endParaRPr lang="en-AU" sz="2400" dirty="0"/>
                    </a:p>
                  </a:txBody>
                  <a:tcPr/>
                </a:tc>
                <a:tc>
                  <a:txBody>
                    <a:bodyPr/>
                    <a:lstStyle/>
                    <a:p>
                      <a:pPr algn="ctr"/>
                      <a:r>
                        <a:rPr lang="en-AU" sz="2400" dirty="0" smtClean="0"/>
                        <a:t>1</a:t>
                      </a:r>
                      <a:endParaRPr lang="en-AU" sz="2400" dirty="0"/>
                    </a:p>
                  </a:txBody>
                  <a:tcPr/>
                </a:tc>
                <a:tc>
                  <a:txBody>
                    <a:bodyPr/>
                    <a:lstStyle/>
                    <a:p>
                      <a:pPr algn="ctr"/>
                      <a:r>
                        <a:rPr lang="en-AU" sz="2400" dirty="0" smtClean="0"/>
                        <a:t>1</a:t>
                      </a:r>
                      <a:endParaRPr lang="en-AU" sz="2400" dirty="0"/>
                    </a:p>
                  </a:txBody>
                  <a:tcPr/>
                </a:tc>
                <a:tc>
                  <a:txBody>
                    <a:bodyPr/>
                    <a:lstStyle/>
                    <a:p>
                      <a:pPr algn="ctr"/>
                      <a:r>
                        <a:rPr lang="en-AU" sz="2400" dirty="0" smtClean="0"/>
                        <a:t>1</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Mars</a:t>
                      </a:r>
                      <a:endParaRPr lang="en-AU" sz="2400" dirty="0"/>
                    </a:p>
                  </a:txBody>
                  <a:tcPr/>
                </a:tc>
                <a:tc>
                  <a:txBody>
                    <a:bodyPr/>
                    <a:lstStyle/>
                    <a:p>
                      <a:pPr algn="ctr"/>
                      <a:r>
                        <a:rPr lang="en-AU" sz="2400" dirty="0" smtClean="0"/>
                        <a:t>1.88</a:t>
                      </a:r>
                      <a:endParaRPr lang="en-AU" sz="2400" dirty="0"/>
                    </a:p>
                  </a:txBody>
                  <a:tcPr/>
                </a:tc>
                <a:tc>
                  <a:txBody>
                    <a:bodyPr/>
                    <a:lstStyle/>
                    <a:p>
                      <a:pPr algn="ctr"/>
                      <a:r>
                        <a:rPr lang="en-AU" sz="2400" dirty="0" smtClean="0"/>
                        <a:t>1.52</a:t>
                      </a:r>
                      <a:endParaRPr lang="en-AU" sz="2400" dirty="0"/>
                    </a:p>
                  </a:txBody>
                  <a:tcPr/>
                </a:tc>
                <a:tc>
                  <a:txBody>
                    <a:bodyPr/>
                    <a:lstStyle/>
                    <a:p>
                      <a:pPr algn="ctr"/>
                      <a:r>
                        <a:rPr lang="en-AU" sz="2400" dirty="0" smtClean="0"/>
                        <a:t>3.53</a:t>
                      </a:r>
                      <a:endParaRPr lang="en-AU" sz="2400" dirty="0"/>
                    </a:p>
                  </a:txBody>
                  <a:tcPr/>
                </a:tc>
                <a:tc>
                  <a:txBody>
                    <a:bodyPr/>
                    <a:lstStyle/>
                    <a:p>
                      <a:pPr algn="ctr"/>
                      <a:r>
                        <a:rPr lang="en-AU" sz="2400" dirty="0" smtClean="0"/>
                        <a:t>3.51</a:t>
                      </a:r>
                      <a:endParaRPr lang="en-AU" sz="2400" dirty="0"/>
                    </a:p>
                  </a:txBody>
                  <a:tcPr/>
                </a:tc>
                <a:tc>
                  <a:txBody>
                    <a:bodyPr/>
                    <a:lstStyle/>
                    <a:p>
                      <a:pPr algn="ctr"/>
                      <a:r>
                        <a:rPr lang="en-AU" sz="2400" dirty="0" smtClean="0">
                          <a:solidFill>
                            <a:srgbClr val="002060"/>
                          </a:solidFill>
                        </a:rPr>
                        <a:t>0.994</a:t>
                      </a:r>
                      <a:endParaRPr lang="en-AU" sz="2400" dirty="0">
                        <a:solidFill>
                          <a:srgbClr val="002060"/>
                        </a:solidFill>
                      </a:endParaRPr>
                    </a:p>
                  </a:txBody>
                  <a:tcPr/>
                </a:tc>
              </a:tr>
              <a:tr h="402651">
                <a:tc>
                  <a:txBody>
                    <a:bodyPr/>
                    <a:lstStyle/>
                    <a:p>
                      <a:r>
                        <a:rPr lang="en-AU" sz="2400" dirty="0" smtClean="0"/>
                        <a:t>Jupiter</a:t>
                      </a:r>
                      <a:endParaRPr lang="en-AU" sz="2400" dirty="0"/>
                    </a:p>
                  </a:txBody>
                  <a:tcPr/>
                </a:tc>
                <a:tc>
                  <a:txBody>
                    <a:bodyPr/>
                    <a:lstStyle/>
                    <a:p>
                      <a:pPr algn="ctr"/>
                      <a:r>
                        <a:rPr lang="en-AU" sz="2400" dirty="0" smtClean="0"/>
                        <a:t>11.86</a:t>
                      </a:r>
                      <a:endParaRPr lang="en-AU" sz="2400" dirty="0"/>
                    </a:p>
                  </a:txBody>
                  <a:tcPr/>
                </a:tc>
                <a:tc>
                  <a:txBody>
                    <a:bodyPr/>
                    <a:lstStyle/>
                    <a:p>
                      <a:pPr algn="ctr"/>
                      <a:r>
                        <a:rPr lang="en-AU" sz="2400" dirty="0" smtClean="0"/>
                        <a:t>5.2</a:t>
                      </a:r>
                      <a:endParaRPr lang="en-AU" sz="2400" dirty="0"/>
                    </a:p>
                  </a:txBody>
                  <a:tcPr/>
                </a:tc>
                <a:tc>
                  <a:txBody>
                    <a:bodyPr/>
                    <a:lstStyle/>
                    <a:p>
                      <a:pPr algn="ctr"/>
                      <a:r>
                        <a:rPr lang="en-AU" sz="2400" dirty="0" smtClean="0"/>
                        <a:t>140.7</a:t>
                      </a:r>
                      <a:endParaRPr lang="en-AU" sz="2400" dirty="0"/>
                    </a:p>
                  </a:txBody>
                  <a:tcPr/>
                </a:tc>
                <a:tc>
                  <a:txBody>
                    <a:bodyPr/>
                    <a:lstStyle/>
                    <a:p>
                      <a:pPr algn="ctr"/>
                      <a:r>
                        <a:rPr lang="en-AU" sz="2400" dirty="0" smtClean="0"/>
                        <a:t>140.6</a:t>
                      </a:r>
                      <a:endParaRPr lang="en-AU" sz="2400" dirty="0"/>
                    </a:p>
                  </a:txBody>
                  <a:tcPr/>
                </a:tc>
                <a:tc>
                  <a:txBody>
                    <a:bodyPr/>
                    <a:lstStyle/>
                    <a:p>
                      <a:pPr algn="ctr"/>
                      <a:r>
                        <a:rPr lang="en-AU" sz="2400" dirty="0" smtClean="0">
                          <a:solidFill>
                            <a:srgbClr val="002060"/>
                          </a:solidFill>
                        </a:rPr>
                        <a:t>0.999</a:t>
                      </a:r>
                      <a:endParaRPr lang="en-AU" sz="2400" dirty="0">
                        <a:solidFill>
                          <a:srgbClr val="002060"/>
                        </a:solidFill>
                      </a:endParaRPr>
                    </a:p>
                  </a:txBody>
                  <a:tcPr/>
                </a:tc>
              </a:tr>
              <a:tr h="402651">
                <a:tc>
                  <a:txBody>
                    <a:bodyPr/>
                    <a:lstStyle/>
                    <a:p>
                      <a:r>
                        <a:rPr lang="en-AU" sz="2400" dirty="0" smtClean="0"/>
                        <a:t>Saturn</a:t>
                      </a:r>
                      <a:endParaRPr lang="en-AU" sz="2400" dirty="0"/>
                    </a:p>
                  </a:txBody>
                  <a:tcPr/>
                </a:tc>
                <a:tc>
                  <a:txBody>
                    <a:bodyPr/>
                    <a:lstStyle/>
                    <a:p>
                      <a:pPr algn="ctr"/>
                      <a:r>
                        <a:rPr lang="en-AU" sz="2400" dirty="0" smtClean="0"/>
                        <a:t>29.46</a:t>
                      </a:r>
                      <a:endParaRPr lang="en-AU" sz="2400" dirty="0"/>
                    </a:p>
                  </a:txBody>
                  <a:tcPr/>
                </a:tc>
                <a:tc>
                  <a:txBody>
                    <a:bodyPr/>
                    <a:lstStyle/>
                    <a:p>
                      <a:pPr algn="ctr"/>
                      <a:r>
                        <a:rPr lang="en-AU" sz="2400" dirty="0" smtClean="0"/>
                        <a:t>9.54</a:t>
                      </a:r>
                      <a:endParaRPr lang="en-AU" sz="2400" dirty="0"/>
                    </a:p>
                  </a:txBody>
                  <a:tcPr/>
                </a:tc>
                <a:tc>
                  <a:txBody>
                    <a:bodyPr/>
                    <a:lstStyle/>
                    <a:p>
                      <a:pPr algn="ctr"/>
                      <a:r>
                        <a:rPr lang="en-AU" sz="2400" dirty="0" smtClean="0"/>
                        <a:t>867.9</a:t>
                      </a:r>
                      <a:endParaRPr lang="en-AU" sz="2400" dirty="0"/>
                    </a:p>
                  </a:txBody>
                  <a:tcPr/>
                </a:tc>
                <a:tc>
                  <a:txBody>
                    <a:bodyPr/>
                    <a:lstStyle/>
                    <a:p>
                      <a:pPr algn="ctr"/>
                      <a:r>
                        <a:rPr lang="en-AU" sz="2400" dirty="0" smtClean="0"/>
                        <a:t>868.3</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Uranus</a:t>
                      </a:r>
                      <a:endParaRPr lang="en-AU" sz="2400" dirty="0"/>
                    </a:p>
                  </a:txBody>
                  <a:tcPr/>
                </a:tc>
                <a:tc>
                  <a:txBody>
                    <a:bodyPr/>
                    <a:lstStyle/>
                    <a:p>
                      <a:pPr algn="ctr"/>
                      <a:r>
                        <a:rPr lang="en-AU" sz="2400" dirty="0" smtClean="0"/>
                        <a:t>84.01</a:t>
                      </a:r>
                      <a:endParaRPr lang="en-AU" sz="2400" dirty="0"/>
                    </a:p>
                  </a:txBody>
                  <a:tcPr/>
                </a:tc>
                <a:tc>
                  <a:txBody>
                    <a:bodyPr/>
                    <a:lstStyle/>
                    <a:p>
                      <a:pPr algn="ctr"/>
                      <a:r>
                        <a:rPr lang="en-AU" sz="2400" dirty="0" smtClean="0"/>
                        <a:t>19.19</a:t>
                      </a:r>
                      <a:endParaRPr lang="en-AU" sz="2400" dirty="0"/>
                    </a:p>
                  </a:txBody>
                  <a:tcPr/>
                </a:tc>
                <a:tc>
                  <a:txBody>
                    <a:bodyPr/>
                    <a:lstStyle/>
                    <a:p>
                      <a:pPr algn="ctr"/>
                      <a:r>
                        <a:rPr lang="en-AU" sz="2400" dirty="0" smtClean="0"/>
                        <a:t>7058</a:t>
                      </a:r>
                      <a:endParaRPr lang="en-AU" sz="2400" dirty="0"/>
                    </a:p>
                  </a:txBody>
                  <a:tcPr/>
                </a:tc>
                <a:tc>
                  <a:txBody>
                    <a:bodyPr/>
                    <a:lstStyle/>
                    <a:p>
                      <a:pPr algn="ctr"/>
                      <a:r>
                        <a:rPr lang="en-AU" sz="2400" dirty="0" smtClean="0"/>
                        <a:t>7067</a:t>
                      </a:r>
                      <a:endParaRPr lang="en-AU" sz="2400" dirty="0"/>
                    </a:p>
                  </a:txBody>
                  <a:tcPr/>
                </a:tc>
                <a:tc>
                  <a:txBody>
                    <a:bodyPr/>
                    <a:lstStyle/>
                    <a:p>
                      <a:pPr algn="ctr"/>
                      <a:r>
                        <a:rPr lang="en-AU" sz="2400" dirty="0" smtClean="0">
                          <a:solidFill>
                            <a:srgbClr val="002060"/>
                          </a:solidFill>
                        </a:rPr>
                        <a:t>1.001</a:t>
                      </a:r>
                      <a:endParaRPr lang="en-AU" sz="2400" dirty="0">
                        <a:solidFill>
                          <a:srgbClr val="002060"/>
                        </a:solidFill>
                      </a:endParaRPr>
                    </a:p>
                  </a:txBody>
                  <a:tcPr/>
                </a:tc>
              </a:tr>
              <a:tr h="402651">
                <a:tc>
                  <a:txBody>
                    <a:bodyPr/>
                    <a:lstStyle/>
                    <a:p>
                      <a:r>
                        <a:rPr lang="en-AU" sz="2400" dirty="0" smtClean="0"/>
                        <a:t>Neptune</a:t>
                      </a:r>
                      <a:endParaRPr lang="en-AU" sz="2400" dirty="0"/>
                    </a:p>
                  </a:txBody>
                  <a:tcPr/>
                </a:tc>
                <a:tc>
                  <a:txBody>
                    <a:bodyPr/>
                    <a:lstStyle/>
                    <a:p>
                      <a:pPr algn="ctr"/>
                      <a:r>
                        <a:rPr lang="en-AU" sz="2400" dirty="0" smtClean="0"/>
                        <a:t>164.79</a:t>
                      </a:r>
                      <a:endParaRPr lang="en-AU" sz="2400" dirty="0"/>
                    </a:p>
                  </a:txBody>
                  <a:tcPr/>
                </a:tc>
                <a:tc>
                  <a:txBody>
                    <a:bodyPr/>
                    <a:lstStyle/>
                    <a:p>
                      <a:pPr algn="ctr"/>
                      <a:r>
                        <a:rPr lang="en-AU" sz="2400" dirty="0" smtClean="0"/>
                        <a:t>30.06</a:t>
                      </a:r>
                      <a:endParaRPr lang="en-AU" sz="2400" dirty="0"/>
                    </a:p>
                  </a:txBody>
                  <a:tcPr/>
                </a:tc>
                <a:tc>
                  <a:txBody>
                    <a:bodyPr/>
                    <a:lstStyle/>
                    <a:p>
                      <a:pPr algn="ctr"/>
                      <a:r>
                        <a:rPr lang="en-AU" sz="2400" dirty="0" smtClean="0"/>
                        <a:t>27160</a:t>
                      </a:r>
                      <a:endParaRPr lang="en-AU" sz="2400" dirty="0"/>
                    </a:p>
                  </a:txBody>
                  <a:tcPr/>
                </a:tc>
                <a:tc>
                  <a:txBody>
                    <a:bodyPr/>
                    <a:lstStyle/>
                    <a:p>
                      <a:pPr algn="ctr"/>
                      <a:r>
                        <a:rPr lang="en-AU" sz="2400" dirty="0" smtClean="0"/>
                        <a:t>27160</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Pluto</a:t>
                      </a:r>
                      <a:endParaRPr lang="en-AU" sz="2400" dirty="0"/>
                    </a:p>
                  </a:txBody>
                  <a:tcPr/>
                </a:tc>
                <a:tc>
                  <a:txBody>
                    <a:bodyPr/>
                    <a:lstStyle/>
                    <a:p>
                      <a:pPr algn="ctr"/>
                      <a:r>
                        <a:rPr lang="en-AU" sz="2400" dirty="0" smtClean="0"/>
                        <a:t>248.5</a:t>
                      </a:r>
                      <a:endParaRPr lang="en-AU" sz="2400" dirty="0"/>
                    </a:p>
                  </a:txBody>
                  <a:tcPr/>
                </a:tc>
                <a:tc>
                  <a:txBody>
                    <a:bodyPr/>
                    <a:lstStyle/>
                    <a:p>
                      <a:pPr algn="ctr"/>
                      <a:r>
                        <a:rPr lang="en-AU" sz="2400" dirty="0" smtClean="0"/>
                        <a:t>39.53</a:t>
                      </a:r>
                      <a:endParaRPr lang="en-AU" sz="2400" dirty="0"/>
                    </a:p>
                  </a:txBody>
                  <a:tcPr/>
                </a:tc>
                <a:tc>
                  <a:txBody>
                    <a:bodyPr/>
                    <a:lstStyle/>
                    <a:p>
                      <a:pPr algn="ctr"/>
                      <a:r>
                        <a:rPr lang="en-AU" sz="2400" dirty="0" smtClean="0"/>
                        <a:t>61770</a:t>
                      </a:r>
                      <a:endParaRPr lang="en-AU" sz="2400" dirty="0"/>
                    </a:p>
                  </a:txBody>
                  <a:tcPr/>
                </a:tc>
                <a:tc>
                  <a:txBody>
                    <a:bodyPr/>
                    <a:lstStyle/>
                    <a:p>
                      <a:pPr algn="ctr"/>
                      <a:r>
                        <a:rPr lang="en-AU" sz="2400" dirty="0" smtClean="0"/>
                        <a:t>61770</a:t>
                      </a:r>
                      <a:endParaRPr lang="en-AU" sz="2400" dirty="0"/>
                    </a:p>
                  </a:txBody>
                  <a:tcPr/>
                </a:tc>
                <a:tc>
                  <a:txBody>
                    <a:bodyPr/>
                    <a:lstStyle/>
                    <a:p>
                      <a:pPr algn="ctr"/>
                      <a:r>
                        <a:rPr lang="en-AU" sz="2400" dirty="0" smtClean="0">
                          <a:solidFill>
                            <a:srgbClr val="002060"/>
                          </a:solidFill>
                        </a:rPr>
                        <a:t>1</a:t>
                      </a:r>
                      <a:endParaRPr lang="en-AU" sz="2400" dirty="0">
                        <a:solidFill>
                          <a:srgbClr val="002060"/>
                        </a:solidFill>
                      </a:endParaRPr>
                    </a:p>
                  </a:txBody>
                  <a:tcPr/>
                </a:tc>
              </a:tr>
              <a:tr h="402651">
                <a:tc>
                  <a:txBody>
                    <a:bodyPr/>
                    <a:lstStyle/>
                    <a:p>
                      <a:r>
                        <a:rPr lang="en-AU" sz="2400" dirty="0" smtClean="0"/>
                        <a:t>Halley</a:t>
                      </a:r>
                      <a:r>
                        <a:rPr lang="en-AU" sz="2400" baseline="0" dirty="0" smtClean="0"/>
                        <a:t> Comet</a:t>
                      </a:r>
                      <a:endParaRPr lang="en-AU" sz="2400" dirty="0"/>
                    </a:p>
                  </a:txBody>
                  <a:tcPr/>
                </a:tc>
                <a:tc>
                  <a:txBody>
                    <a:bodyPr/>
                    <a:lstStyle/>
                    <a:p>
                      <a:pPr algn="ctr"/>
                      <a:r>
                        <a:rPr lang="en-AU" sz="2400" dirty="0" smtClean="0"/>
                        <a:t>75.2</a:t>
                      </a:r>
                      <a:endParaRPr lang="en-AU" sz="2400" dirty="0"/>
                    </a:p>
                  </a:txBody>
                  <a:tcPr/>
                </a:tc>
                <a:tc>
                  <a:txBody>
                    <a:bodyPr/>
                    <a:lstStyle/>
                    <a:p>
                      <a:pPr algn="ctr"/>
                      <a:r>
                        <a:rPr lang="en-AU" sz="2400" dirty="0" smtClean="0"/>
                        <a:t>17.84</a:t>
                      </a:r>
                      <a:endParaRPr lang="en-AU" sz="2400" dirty="0"/>
                    </a:p>
                  </a:txBody>
                  <a:tcPr/>
                </a:tc>
                <a:tc>
                  <a:txBody>
                    <a:bodyPr/>
                    <a:lstStyle/>
                    <a:p>
                      <a:pPr algn="ctr"/>
                      <a:r>
                        <a:rPr lang="en-AU" sz="2400" dirty="0" smtClean="0"/>
                        <a:t>5655</a:t>
                      </a:r>
                      <a:endParaRPr lang="en-AU" sz="2400" dirty="0"/>
                    </a:p>
                  </a:txBody>
                  <a:tcPr/>
                </a:tc>
                <a:tc>
                  <a:txBody>
                    <a:bodyPr/>
                    <a:lstStyle/>
                    <a:p>
                      <a:pPr algn="ctr"/>
                      <a:r>
                        <a:rPr lang="en-AU" sz="2400" dirty="0" smtClean="0"/>
                        <a:t>5675</a:t>
                      </a:r>
                      <a:endParaRPr lang="en-AU" sz="2400" dirty="0"/>
                    </a:p>
                  </a:txBody>
                  <a:tcPr/>
                </a:tc>
                <a:tc>
                  <a:txBody>
                    <a:bodyPr/>
                    <a:lstStyle/>
                    <a:p>
                      <a:pPr algn="ctr"/>
                      <a:r>
                        <a:rPr lang="en-AU" sz="2400" dirty="0" smtClean="0">
                          <a:solidFill>
                            <a:srgbClr val="002060"/>
                          </a:solidFill>
                        </a:rPr>
                        <a:t>1.004</a:t>
                      </a:r>
                      <a:endParaRPr lang="en-AU" sz="2400" dirty="0">
                        <a:solidFill>
                          <a:srgbClr val="002060"/>
                        </a:solidFill>
                      </a:endParaRPr>
                    </a:p>
                  </a:txBody>
                  <a:tcPr/>
                </a:tc>
              </a:tr>
            </a:tbl>
          </a:graphicData>
        </a:graphic>
      </p:graphicFrame>
      <p:cxnSp>
        <p:nvCxnSpPr>
          <p:cNvPr id="7" name="Straight Connector 6"/>
          <p:cNvCxnSpPr/>
          <p:nvPr/>
        </p:nvCxnSpPr>
        <p:spPr>
          <a:xfrm rot="5400000">
            <a:off x="-35751" y="4107661"/>
            <a:ext cx="507209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36745" y="4106868"/>
            <a:ext cx="507209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3249603" y="4106868"/>
            <a:ext cx="507209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321173" y="4106868"/>
            <a:ext cx="507209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5392743" y="4106868"/>
            <a:ext cx="5072098"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786446" y="2000240"/>
            <a:ext cx="1071570" cy="4643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6858016" y="2000240"/>
            <a:ext cx="1071570" cy="4643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7929586" y="2000240"/>
            <a:ext cx="1000132" cy="4643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5076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normAutofit/>
          </a:bodyPr>
          <a:lstStyle/>
          <a:p>
            <a:r>
              <a:rPr lang="en-AU" dirty="0" smtClean="0"/>
              <a:t>Law of Harmonies (Third Law)</a:t>
            </a:r>
            <a:endParaRPr lang="en-AU" dirty="0"/>
          </a:p>
        </p:txBody>
      </p:sp>
      <p:sp>
        <p:nvSpPr>
          <p:cNvPr id="3" name="Content Placeholder 2"/>
          <p:cNvSpPr>
            <a:spLocks noGrp="1"/>
          </p:cNvSpPr>
          <p:nvPr>
            <p:ph idx="1"/>
          </p:nvPr>
        </p:nvSpPr>
        <p:spPr>
          <a:xfrm>
            <a:off x="214282" y="1646236"/>
            <a:ext cx="8929718" cy="4997473"/>
          </a:xfrm>
          <a:solidFill>
            <a:schemeClr val="bg2">
              <a:alpha val="60000"/>
            </a:schemeClr>
          </a:solidFill>
        </p:spPr>
        <p:txBody>
          <a:bodyPr>
            <a:normAutofit fontScale="92500" lnSpcReduction="10000"/>
          </a:bodyPr>
          <a:lstStyle/>
          <a:p>
            <a:pPr marL="0" indent="0">
              <a:buNone/>
            </a:pPr>
            <a:r>
              <a:rPr lang="en-AU" sz="2800" dirty="0" smtClean="0">
                <a:latin typeface="Arial" panose="020B0604020202020204" pitchFamily="34" charset="0"/>
                <a:cs typeface="Arial" panose="020B0604020202020204" pitchFamily="34" charset="0"/>
              </a:rPr>
              <a:t>The ratio of the squares of the period (T</a:t>
            </a:r>
            <a:r>
              <a:rPr lang="en-AU" sz="2800" baseline="30000" dirty="0" smtClean="0">
                <a:latin typeface="Arial" panose="020B0604020202020204" pitchFamily="34" charset="0"/>
                <a:cs typeface="Arial" panose="020B0604020202020204" pitchFamily="34" charset="0"/>
              </a:rPr>
              <a:t>2</a:t>
            </a:r>
            <a:r>
              <a:rPr lang="en-AU" sz="2800" dirty="0" smtClean="0">
                <a:latin typeface="Arial" panose="020B0604020202020204" pitchFamily="34" charset="0"/>
                <a:cs typeface="Arial" panose="020B0604020202020204" pitchFamily="34" charset="0"/>
              </a:rPr>
              <a:t>) of the planets orbit is equal to the ratio of the cubes of the average distances (R</a:t>
            </a:r>
            <a:r>
              <a:rPr lang="en-AU" sz="2800" baseline="30000" dirty="0" smtClean="0">
                <a:latin typeface="Arial" panose="020B0604020202020204" pitchFamily="34" charset="0"/>
                <a:cs typeface="Arial" panose="020B0604020202020204" pitchFamily="34" charset="0"/>
              </a:rPr>
              <a:t>3</a:t>
            </a:r>
            <a:r>
              <a:rPr lang="en-AU" sz="2800" dirty="0" smtClean="0">
                <a:latin typeface="Arial" panose="020B0604020202020204" pitchFamily="34" charset="0"/>
                <a:cs typeface="Arial" panose="020B0604020202020204" pitchFamily="34" charset="0"/>
              </a:rPr>
              <a:t>) from the sun. </a:t>
            </a:r>
          </a:p>
          <a:p>
            <a:pPr marL="0" indent="0">
              <a:buNone/>
            </a:pPr>
            <a:r>
              <a:rPr lang="en-AU" sz="2800" dirty="0" smtClean="0">
                <a:latin typeface="Arial" panose="020B0604020202020204" pitchFamily="34" charset="0"/>
                <a:cs typeface="Arial" panose="020B0604020202020204" pitchFamily="34" charset="0"/>
              </a:rPr>
              <a:t>						</a:t>
            </a:r>
          </a:p>
          <a:p>
            <a:pPr marL="0" indent="0">
              <a:buNone/>
            </a:pPr>
            <a:r>
              <a:rPr lang="en-AU" sz="2800" dirty="0" smtClean="0">
                <a:latin typeface="Arial" panose="020B0604020202020204" pitchFamily="34" charset="0"/>
                <a:cs typeface="Arial" panose="020B0604020202020204" pitchFamily="34" charset="0"/>
              </a:rPr>
              <a:t>						Hence</a:t>
            </a:r>
          </a:p>
          <a:p>
            <a:pPr marL="0" indent="0">
              <a:buNone/>
            </a:pPr>
            <a:r>
              <a:rPr lang="en-AU" sz="2800" dirty="0" smtClean="0">
                <a:latin typeface="Arial" panose="020B0604020202020204" pitchFamily="34" charset="0"/>
                <a:cs typeface="Arial" panose="020B0604020202020204" pitchFamily="34" charset="0"/>
              </a:rPr>
              <a:t>							K =  R</a:t>
            </a:r>
            <a:r>
              <a:rPr lang="en-AU" sz="2800" baseline="30000" dirty="0" smtClean="0">
                <a:latin typeface="Arial" panose="020B0604020202020204" pitchFamily="34" charset="0"/>
                <a:cs typeface="Arial" panose="020B0604020202020204" pitchFamily="34" charset="0"/>
              </a:rPr>
              <a:t>3</a:t>
            </a:r>
          </a:p>
          <a:p>
            <a:pPr marL="0" indent="0">
              <a:buNone/>
            </a:pPr>
            <a:r>
              <a:rPr lang="en-AU" sz="2800" dirty="0" smtClean="0">
                <a:latin typeface="Arial" panose="020B0604020202020204" pitchFamily="34" charset="0"/>
                <a:cs typeface="Arial" panose="020B0604020202020204" pitchFamily="34" charset="0"/>
              </a:rPr>
              <a:t>							        T</a:t>
            </a:r>
            <a:r>
              <a:rPr lang="en-AU" sz="2800" baseline="30000" dirty="0" smtClean="0">
                <a:latin typeface="Arial" panose="020B0604020202020204" pitchFamily="34" charset="0"/>
                <a:cs typeface="Arial" panose="020B0604020202020204" pitchFamily="34" charset="0"/>
              </a:rPr>
              <a:t>2</a:t>
            </a:r>
          </a:p>
          <a:p>
            <a:pPr marL="0" indent="0">
              <a:buNone/>
            </a:pPr>
            <a:r>
              <a:rPr lang="en-AU" sz="2800" dirty="0" smtClean="0">
                <a:latin typeface="Arial" panose="020B0604020202020204" pitchFamily="34" charset="0"/>
                <a:cs typeface="Arial" panose="020B0604020202020204" pitchFamily="34" charset="0"/>
              </a:rPr>
              <a:t>						where K is Kepler’s</a:t>
            </a:r>
          </a:p>
          <a:p>
            <a:pPr marL="0" indent="0">
              <a:buNone/>
            </a:pPr>
            <a:r>
              <a:rPr lang="en-AU" sz="2800" dirty="0" smtClean="0">
                <a:latin typeface="Arial" panose="020B0604020202020204" pitchFamily="34" charset="0"/>
                <a:cs typeface="Arial" panose="020B0604020202020204" pitchFamily="34" charset="0"/>
              </a:rPr>
              <a:t>						constant.</a:t>
            </a:r>
          </a:p>
          <a:p>
            <a:pPr marL="0" indent="0">
              <a:buNone/>
            </a:pPr>
            <a:endParaRPr lang="en-AU" sz="2800" dirty="0" smtClean="0">
              <a:latin typeface="Arial" panose="020B0604020202020204" pitchFamily="34" charset="0"/>
              <a:cs typeface="Arial" panose="020B0604020202020204" pitchFamily="34" charset="0"/>
            </a:endParaRPr>
          </a:p>
          <a:p>
            <a:pPr marL="0" indent="0">
              <a:buNone/>
            </a:pPr>
            <a:r>
              <a:rPr lang="en-AU" sz="2800" dirty="0" smtClean="0">
                <a:latin typeface="Arial" panose="020B0604020202020204" pitchFamily="34" charset="0"/>
                <a:cs typeface="Arial" panose="020B0604020202020204" pitchFamily="34" charset="0"/>
              </a:rPr>
              <a:t>						</a:t>
            </a:r>
            <a:endParaRPr lang="en-AU" sz="2800" dirty="0">
              <a:latin typeface="Arial" panose="020B0604020202020204" pitchFamily="34" charset="0"/>
              <a:cs typeface="Arial" panose="020B0604020202020204" pitchFamily="34" charset="0"/>
            </a:endParaRPr>
          </a:p>
        </p:txBody>
      </p:sp>
      <p:pic>
        <p:nvPicPr>
          <p:cNvPr id="1026" name="Picture 2" descr="http://hyperphysics.phy-astr.gsu.edu/hbase/astro/imgast/kep8.gif"/>
          <p:cNvPicPr>
            <a:picLocks noChangeAspect="1" noChangeArrowheads="1"/>
          </p:cNvPicPr>
          <p:nvPr/>
        </p:nvPicPr>
        <p:blipFill>
          <a:blip r:embed="rId2"/>
          <a:srcRect/>
          <a:stretch>
            <a:fillRect/>
          </a:stretch>
        </p:blipFill>
        <p:spPr bwMode="auto">
          <a:xfrm>
            <a:off x="214282" y="3000372"/>
            <a:ext cx="5357850" cy="3647051"/>
          </a:xfrm>
          <a:prstGeom prst="rect">
            <a:avLst/>
          </a:prstGeom>
          <a:solidFill>
            <a:schemeClr val="bg2"/>
          </a:solidFill>
        </p:spPr>
      </p:pic>
      <p:cxnSp>
        <p:nvCxnSpPr>
          <p:cNvPr id="6" name="Straight Connector 5"/>
          <p:cNvCxnSpPr/>
          <p:nvPr/>
        </p:nvCxnSpPr>
        <p:spPr>
          <a:xfrm>
            <a:off x="7215206" y="4077072"/>
            <a:ext cx="642942" cy="1588"/>
          </a:xfrm>
          <a:prstGeom prst="line">
            <a:avLst/>
          </a:prstGeom>
          <a:ln w="38100">
            <a:solidFill>
              <a:srgbClr val="4E3B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0243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Solar System</a:t>
            </a:r>
            <a:endParaRPr lang="en-AU" dirty="0"/>
          </a:p>
        </p:txBody>
      </p:sp>
      <p:sp>
        <p:nvSpPr>
          <p:cNvPr id="3" name="Content Placeholder 2"/>
          <p:cNvSpPr>
            <a:spLocks noGrp="1"/>
          </p:cNvSpPr>
          <p:nvPr>
            <p:ph idx="1"/>
          </p:nvPr>
        </p:nvSpPr>
        <p:spPr>
          <a:xfrm>
            <a:off x="4357686" y="1571613"/>
            <a:ext cx="4643470" cy="3571876"/>
          </a:xfrm>
          <a:solidFill>
            <a:schemeClr val="bg2">
              <a:alpha val="60000"/>
            </a:schemeClr>
          </a:solidFill>
        </p:spPr>
        <p:txBody>
          <a:bodyPr>
            <a:noAutofit/>
          </a:bodyPr>
          <a:lstStyle/>
          <a:p>
            <a:pPr marL="0" indent="0">
              <a:buNone/>
            </a:pPr>
            <a:r>
              <a:rPr lang="en-AU" sz="2600" dirty="0" smtClean="0">
                <a:latin typeface="Arial" panose="020B0604020202020204" pitchFamily="34" charset="0"/>
                <a:cs typeface="Arial" panose="020B0604020202020204" pitchFamily="34" charset="0"/>
              </a:rPr>
              <a:t>In our solar system we use the Earth as our subject for all other planets. Even looking at Jupiter we see the same correlation with the orbiting moons.</a:t>
            </a:r>
          </a:p>
          <a:p>
            <a:pPr marL="0" indent="0">
              <a:buNone/>
            </a:pPr>
            <a:endParaRPr lang="en-AU" sz="2000" dirty="0">
              <a:latin typeface="Arial" panose="020B0604020202020204" pitchFamily="34" charset="0"/>
              <a:cs typeface="Arial" panose="020B0604020202020204" pitchFamily="34" charset="0"/>
            </a:endParaRPr>
          </a:p>
          <a:p>
            <a:pPr marL="0" indent="0">
              <a:buNone/>
            </a:pPr>
            <a:r>
              <a:rPr lang="en-AU" sz="2600" dirty="0" err="1" smtClean="0">
                <a:latin typeface="Arial" panose="020B0604020202020204" pitchFamily="34" charset="0"/>
                <a:cs typeface="Arial" panose="020B0604020202020204" pitchFamily="34" charset="0"/>
              </a:rPr>
              <a:t>K</a:t>
            </a:r>
            <a:r>
              <a:rPr lang="en-AU" sz="2600" baseline="-25000" dirty="0" err="1" smtClean="0">
                <a:latin typeface="Arial" panose="020B0604020202020204" pitchFamily="34" charset="0"/>
                <a:cs typeface="Arial" panose="020B0604020202020204" pitchFamily="34" charset="0"/>
              </a:rPr>
              <a:t>Jupiters</a:t>
            </a:r>
            <a:r>
              <a:rPr lang="en-AU" sz="2600" baseline="-25000" dirty="0" smtClean="0">
                <a:latin typeface="Arial" panose="020B0604020202020204" pitchFamily="34" charset="0"/>
                <a:cs typeface="Arial" panose="020B0604020202020204" pitchFamily="34" charset="0"/>
              </a:rPr>
              <a:t> moons</a:t>
            </a:r>
            <a:r>
              <a:rPr lang="en-AU" sz="2600" dirty="0" smtClean="0">
                <a:latin typeface="Arial" panose="020B0604020202020204" pitchFamily="34" charset="0"/>
                <a:cs typeface="Arial" panose="020B0604020202020204" pitchFamily="34" charset="0"/>
              </a:rPr>
              <a:t> </a:t>
            </a:r>
            <a:r>
              <a:rPr lang="en-AU" sz="2600" dirty="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0.00083 m</a:t>
            </a:r>
            <a:r>
              <a:rPr lang="en-AU" sz="2600" baseline="30000" dirty="0" smtClean="0">
                <a:latin typeface="Arial" panose="020B0604020202020204" pitchFamily="34" charset="0"/>
                <a:cs typeface="Arial" panose="020B0604020202020204" pitchFamily="34" charset="0"/>
              </a:rPr>
              <a:t>3</a:t>
            </a:r>
            <a:r>
              <a:rPr lang="en-AU" sz="2600" dirty="0" smtClean="0">
                <a:latin typeface="Arial" panose="020B0604020202020204" pitchFamily="34" charset="0"/>
                <a:cs typeface="Arial" panose="020B0604020202020204" pitchFamily="34" charset="0"/>
              </a:rPr>
              <a:t> s</a:t>
            </a:r>
            <a:r>
              <a:rPr lang="en-AU" sz="2600" baseline="30000" dirty="0" smtClean="0">
                <a:latin typeface="Arial" panose="020B0604020202020204" pitchFamily="34" charset="0"/>
                <a:cs typeface="Arial" panose="020B0604020202020204" pitchFamily="34" charset="0"/>
              </a:rPr>
              <a:t>-2</a:t>
            </a:r>
          </a:p>
          <a:p>
            <a:pPr marL="0" indent="0">
              <a:buNone/>
            </a:pPr>
            <a:endParaRPr lang="en-AU" sz="2600" baseline="30000" dirty="0">
              <a:latin typeface="Arial" panose="020B0604020202020204" pitchFamily="34" charset="0"/>
              <a:cs typeface="Arial" panose="020B0604020202020204" pitchFamily="34" charset="0"/>
            </a:endParaRPr>
          </a:p>
          <a:p>
            <a:pPr marL="0" indent="0">
              <a:buNone/>
            </a:pPr>
            <a:endParaRPr lang="en-AU" sz="2600" baseline="30000" dirty="0">
              <a:latin typeface="Arial" panose="020B0604020202020204" pitchFamily="34" charset="0"/>
              <a:cs typeface="Arial" panose="020B0604020202020204" pitchFamily="34" charset="0"/>
            </a:endParaRPr>
          </a:p>
          <a:p>
            <a:pPr marL="0" indent="0">
              <a:buNone/>
            </a:pPr>
            <a:endParaRPr lang="en-AU" sz="2600" dirty="0" smtClean="0">
              <a:latin typeface="Arial" panose="020B0604020202020204" pitchFamily="34" charset="0"/>
              <a:cs typeface="Arial" panose="020B0604020202020204" pitchFamily="34" charset="0"/>
            </a:endParaRPr>
          </a:p>
          <a:p>
            <a:endParaRPr lang="en-AU" sz="2600" dirty="0">
              <a:latin typeface="Arial" panose="020B0604020202020204" pitchFamily="34" charset="0"/>
              <a:cs typeface="Arial" panose="020B0604020202020204" pitchFamily="34" charset="0"/>
            </a:endParaRPr>
          </a:p>
        </p:txBody>
      </p:sp>
      <p:pic>
        <p:nvPicPr>
          <p:cNvPr id="133122" name="Picture 2" descr="http://ase.tufts.edu/cosmos/pictures/Explore_figs_5/Chapter1/Fig1_13.jpg"/>
          <p:cNvPicPr>
            <a:picLocks noChangeAspect="1" noChangeArrowheads="1"/>
          </p:cNvPicPr>
          <p:nvPr/>
        </p:nvPicPr>
        <p:blipFill>
          <a:blip r:embed="rId2"/>
          <a:srcRect/>
          <a:stretch>
            <a:fillRect/>
          </a:stretch>
        </p:blipFill>
        <p:spPr bwMode="auto">
          <a:xfrm>
            <a:off x="0" y="1571612"/>
            <a:ext cx="4325319" cy="3571876"/>
          </a:xfrm>
          <a:prstGeom prst="rect">
            <a:avLst/>
          </a:prstGeom>
          <a:noFill/>
        </p:spPr>
      </p:pic>
      <p:sp>
        <p:nvSpPr>
          <p:cNvPr id="5" name="Content Placeholder 2"/>
          <p:cNvSpPr txBox="1">
            <a:spLocks/>
          </p:cNvSpPr>
          <p:nvPr/>
        </p:nvSpPr>
        <p:spPr bwMode="auto">
          <a:xfrm>
            <a:off x="304800" y="5143488"/>
            <a:ext cx="8686800" cy="1165832"/>
          </a:xfrm>
          <a:prstGeom prst="rect">
            <a:avLst/>
          </a:prstGeom>
          <a:solidFill>
            <a:schemeClr val="bg2">
              <a:alpha val="60000"/>
            </a:schemeClr>
          </a:solid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buFont typeface="Wingdings 2" pitchFamily="18" charset="2"/>
              <a:buNone/>
            </a:pPr>
            <a:r>
              <a:rPr lang="en-AU" sz="2600" dirty="0" smtClean="0">
                <a:latin typeface="Arial" panose="020B0604020202020204" pitchFamily="34" charset="0"/>
                <a:cs typeface="Arial" panose="020B0604020202020204" pitchFamily="34" charset="0"/>
              </a:rPr>
              <a:t>Each star system will have its own K value and this will be constant for each orbiting body in that star system.</a:t>
            </a:r>
          </a:p>
          <a:p>
            <a:pPr marL="0" indent="0">
              <a:buFont typeface="Wingdings 2" pitchFamily="18" charset="2"/>
              <a:buNone/>
            </a:pPr>
            <a:endParaRPr lang="en-AU" sz="2600" baseline="30000" dirty="0" smtClean="0">
              <a:latin typeface="Arial" panose="020B0604020202020204" pitchFamily="34" charset="0"/>
              <a:cs typeface="Arial" panose="020B0604020202020204" pitchFamily="34" charset="0"/>
            </a:endParaRPr>
          </a:p>
          <a:p>
            <a:pPr marL="0" indent="0">
              <a:buFont typeface="Wingdings 2" pitchFamily="18" charset="2"/>
              <a:buNone/>
            </a:pPr>
            <a:endParaRPr lang="en-AU" sz="2600" dirty="0" smtClean="0">
              <a:latin typeface="Arial" panose="020B0604020202020204" pitchFamily="34" charset="0"/>
              <a:cs typeface="Arial" panose="020B0604020202020204" pitchFamily="34" charset="0"/>
            </a:endParaRPr>
          </a:p>
          <a:p>
            <a:endParaRPr lang="en-AU"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45605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r>
              <a:rPr lang="en-AU" dirty="0"/>
              <a:t>Law of Harmonies (Third Law)</a:t>
            </a:r>
          </a:p>
        </p:txBody>
      </p:sp>
      <p:sp>
        <p:nvSpPr>
          <p:cNvPr id="3" name="Content Placeholder 2"/>
          <p:cNvSpPr>
            <a:spLocks noGrp="1"/>
          </p:cNvSpPr>
          <p:nvPr>
            <p:ph idx="1"/>
          </p:nvPr>
        </p:nvSpPr>
        <p:spPr>
          <a:xfrm>
            <a:off x="214282" y="1428737"/>
            <a:ext cx="8715436" cy="1500198"/>
          </a:xfrm>
        </p:spPr>
        <p:txBody>
          <a:bodyPr>
            <a:normAutofit/>
          </a:bodyPr>
          <a:lstStyle/>
          <a:p>
            <a:pPr marL="0" indent="0">
              <a:buNone/>
            </a:pPr>
            <a:r>
              <a:rPr lang="en-AU" sz="2600" b="1" u="sng" dirty="0" smtClean="0">
                <a:latin typeface="Arial" panose="020B0604020202020204" pitchFamily="34" charset="0"/>
                <a:cs typeface="Arial" panose="020B0604020202020204" pitchFamily="34" charset="0"/>
              </a:rPr>
              <a:t>Example 2.4c:</a:t>
            </a:r>
            <a:r>
              <a:rPr lang="en-AU" sz="2600" dirty="0" smtClean="0">
                <a:latin typeface="Arial" panose="020B0604020202020204" pitchFamily="34" charset="0"/>
                <a:cs typeface="Arial" panose="020B0604020202020204" pitchFamily="34" charset="0"/>
              </a:rPr>
              <a:t> In 2143, just before Betelgeuse went supernova, three orbiting bodies were discovered and the following data logged. Complete the table.</a:t>
            </a:r>
            <a:endParaRPr lang="en-AU" sz="26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16085648"/>
              </p:ext>
            </p:extLst>
          </p:nvPr>
        </p:nvGraphicFramePr>
        <p:xfrm>
          <a:off x="0" y="3000372"/>
          <a:ext cx="9143999" cy="3749040"/>
        </p:xfrm>
        <a:graphic>
          <a:graphicData uri="http://schemas.openxmlformats.org/drawingml/2006/table">
            <a:tbl>
              <a:tblPr firstRow="1" bandRow="1">
                <a:tableStyleId>{D7AC3CCA-C797-4891-BE02-D94E43425B78}</a:tableStyleId>
              </a:tblPr>
              <a:tblGrid>
                <a:gridCol w="1285852"/>
                <a:gridCol w="1428760"/>
                <a:gridCol w="1571636"/>
                <a:gridCol w="1071570"/>
                <a:gridCol w="1785950"/>
                <a:gridCol w="2000231"/>
              </a:tblGrid>
              <a:tr h="402651">
                <a:tc>
                  <a:txBody>
                    <a:bodyPr/>
                    <a:lstStyle/>
                    <a:p>
                      <a:pPr algn="ctr"/>
                      <a:r>
                        <a:rPr lang="en-AU" sz="2400" dirty="0" smtClean="0">
                          <a:solidFill>
                            <a:srgbClr val="4E3B30"/>
                          </a:solidFill>
                        </a:rPr>
                        <a:t>Planet</a:t>
                      </a:r>
                      <a:endParaRPr lang="en-AU" sz="24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T </a:t>
                      </a:r>
                      <a:r>
                        <a:rPr lang="en-AU" sz="1800" dirty="0" smtClean="0">
                          <a:solidFill>
                            <a:srgbClr val="4E3B30"/>
                          </a:solidFill>
                        </a:rPr>
                        <a:t>(Eth yrs)</a:t>
                      </a:r>
                      <a:endParaRPr lang="en-AU" sz="18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R (m)</a:t>
                      </a:r>
                      <a:endParaRPr lang="en-AU" sz="24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T</a:t>
                      </a:r>
                      <a:r>
                        <a:rPr lang="en-AU" sz="2400" baseline="30000" dirty="0" smtClean="0">
                          <a:solidFill>
                            <a:srgbClr val="4E3B30"/>
                          </a:solidFill>
                        </a:rPr>
                        <a:t>2</a:t>
                      </a:r>
                      <a:endParaRPr lang="en-AU" sz="2400" baseline="300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R</a:t>
                      </a:r>
                      <a:r>
                        <a:rPr lang="en-AU" sz="2400" baseline="30000" dirty="0" smtClean="0">
                          <a:solidFill>
                            <a:srgbClr val="4E3B30"/>
                          </a:solidFill>
                        </a:rPr>
                        <a:t>3</a:t>
                      </a:r>
                      <a:endParaRPr lang="en-AU" sz="2400" baseline="30000" dirty="0">
                        <a:solidFill>
                          <a:srgbClr val="4E3B30"/>
                        </a:solidFill>
                      </a:endParaRPr>
                    </a:p>
                  </a:txBody>
                  <a:tcPr>
                    <a:solidFill>
                      <a:schemeClr val="bg2">
                        <a:alpha val="60000"/>
                      </a:schemeClr>
                    </a:solidFill>
                  </a:tcPr>
                </a:tc>
                <a:tc>
                  <a:txBody>
                    <a:bodyPr/>
                    <a:lstStyle/>
                    <a:p>
                      <a:pPr algn="ctr"/>
                      <a:r>
                        <a:rPr lang="en-AU" sz="2400" dirty="0" smtClean="0">
                          <a:solidFill>
                            <a:srgbClr val="4E3B30"/>
                          </a:solidFill>
                        </a:rPr>
                        <a:t>K</a:t>
                      </a:r>
                      <a:endParaRPr lang="en-AU" sz="2400" dirty="0">
                        <a:solidFill>
                          <a:srgbClr val="4E3B30"/>
                        </a:solidFill>
                      </a:endParaRPr>
                    </a:p>
                  </a:txBody>
                  <a:tcPr>
                    <a:solidFill>
                      <a:schemeClr val="bg2">
                        <a:alpha val="60000"/>
                      </a:schemeClr>
                    </a:solidFill>
                  </a:tcPr>
                </a:tc>
              </a:tr>
              <a:tr h="402651">
                <a:tc>
                  <a:txBody>
                    <a:bodyPr/>
                    <a:lstStyle/>
                    <a:p>
                      <a:r>
                        <a:rPr lang="en-AU" sz="2200" dirty="0" smtClean="0">
                          <a:solidFill>
                            <a:srgbClr val="4E3B30"/>
                          </a:solidFill>
                        </a:rPr>
                        <a:t>Alpha </a:t>
                      </a:r>
                      <a:r>
                        <a:rPr lang="en-AU" sz="2200" dirty="0" err="1" smtClean="0">
                          <a:solidFill>
                            <a:srgbClr val="4E3B30"/>
                          </a:solidFill>
                        </a:rPr>
                        <a:t>Orionis</a:t>
                      </a:r>
                      <a:r>
                        <a:rPr lang="en-AU" sz="2200" dirty="0" smtClean="0">
                          <a:solidFill>
                            <a:srgbClr val="4E3B30"/>
                          </a:solidFill>
                        </a:rPr>
                        <a:t> B-M76</a:t>
                      </a:r>
                      <a:endParaRPr lang="en-AU" sz="2200" dirty="0">
                        <a:solidFill>
                          <a:srgbClr val="4E3B30"/>
                        </a:solidFill>
                        <a:latin typeface="Arial" panose="020B0604020202020204" pitchFamily="34" charset="0"/>
                        <a:cs typeface="Arial" panose="020B0604020202020204" pitchFamily="34" charset="0"/>
                      </a:endParaRPr>
                    </a:p>
                  </a:txBody>
                  <a:tcPr>
                    <a:solidFill>
                      <a:schemeClr val="bg2">
                        <a:alpha val="60000"/>
                      </a:schemeClr>
                    </a:solidFill>
                  </a:tcPr>
                </a:tc>
                <a:tc>
                  <a:txBody>
                    <a:bodyPr/>
                    <a:lstStyle/>
                    <a:p>
                      <a:pPr algn="ctr"/>
                      <a:r>
                        <a:rPr lang="en-AU" sz="2200" dirty="0" smtClean="0">
                          <a:solidFill>
                            <a:srgbClr val="4E3B30"/>
                          </a:solidFill>
                        </a:rPr>
                        <a:t>6.48</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4.49 x 10</a:t>
                      </a:r>
                      <a:r>
                        <a:rPr lang="en-AU" sz="2200" baseline="30000" dirty="0" smtClean="0">
                          <a:solidFill>
                            <a:srgbClr val="4E3B30"/>
                          </a:solidFill>
                        </a:rPr>
                        <a:t>11</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41.99</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9.052 x 10</a:t>
                      </a:r>
                      <a:r>
                        <a:rPr lang="en-AU" sz="2200" baseline="30000" dirty="0" smtClean="0">
                          <a:solidFill>
                            <a:srgbClr val="4E3B30"/>
                          </a:solidFill>
                        </a:rPr>
                        <a:t>34</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2.156 x 10</a:t>
                      </a:r>
                      <a:r>
                        <a:rPr lang="en-AU" sz="2200" baseline="30000" dirty="0" smtClean="0">
                          <a:solidFill>
                            <a:srgbClr val="4E3B30"/>
                          </a:solidFill>
                        </a:rPr>
                        <a:t>33</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r>
              <a:tr h="402651">
                <a:tc>
                  <a:txBody>
                    <a:bodyPr/>
                    <a:lstStyle/>
                    <a:p>
                      <a:r>
                        <a:rPr lang="en-AU" sz="2200" dirty="0" smtClean="0">
                          <a:solidFill>
                            <a:srgbClr val="4E3B30"/>
                          </a:solidFill>
                        </a:rPr>
                        <a:t>Alpha </a:t>
                      </a:r>
                      <a:r>
                        <a:rPr lang="en-AU" sz="2200" dirty="0" err="1" smtClean="0">
                          <a:solidFill>
                            <a:srgbClr val="4E3B30"/>
                          </a:solidFill>
                        </a:rPr>
                        <a:t>Orionis</a:t>
                      </a:r>
                      <a:r>
                        <a:rPr lang="en-AU" sz="2200" dirty="0" smtClean="0">
                          <a:solidFill>
                            <a:srgbClr val="4E3B30"/>
                          </a:solidFill>
                        </a:rPr>
                        <a:t> M-6J3</a:t>
                      </a:r>
                      <a:endParaRPr lang="en-AU" sz="2200" dirty="0">
                        <a:solidFill>
                          <a:srgbClr val="4E3B30"/>
                        </a:solidFill>
                        <a:latin typeface="Arial" panose="020B0604020202020204" pitchFamily="34" charset="0"/>
                        <a:cs typeface="Arial" panose="020B0604020202020204" pitchFamily="34" charset="0"/>
                      </a:endParaRPr>
                    </a:p>
                  </a:txBody>
                  <a:tcPr>
                    <a:solidFill>
                      <a:schemeClr val="bg2">
                        <a:alpha val="60000"/>
                      </a:schemeClr>
                    </a:solidFill>
                  </a:tcPr>
                </a:tc>
                <a:tc>
                  <a:txBody>
                    <a:bodyPr/>
                    <a:lstStyle/>
                    <a:p>
                      <a:pPr algn="ctr"/>
                      <a:r>
                        <a:rPr lang="en-AU" sz="2200" dirty="0" smtClean="0">
                          <a:solidFill>
                            <a:srgbClr val="4E3B30"/>
                          </a:solidFill>
                        </a:rPr>
                        <a:t>9.14</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5.65 x 10</a:t>
                      </a:r>
                      <a:r>
                        <a:rPr lang="en-AU" sz="2200" baseline="30000" dirty="0" smtClean="0">
                          <a:solidFill>
                            <a:srgbClr val="4E3B30"/>
                          </a:solidFill>
                        </a:rPr>
                        <a:t>11</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83.54</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1.8 x 10</a:t>
                      </a:r>
                      <a:r>
                        <a:rPr lang="en-AU" sz="2200" baseline="30000" dirty="0" smtClean="0">
                          <a:solidFill>
                            <a:srgbClr val="4E3B30"/>
                          </a:solidFill>
                        </a:rPr>
                        <a:t>35</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2.155 x 10</a:t>
                      </a:r>
                      <a:r>
                        <a:rPr lang="en-AU" sz="2200" baseline="30000" dirty="0" smtClean="0">
                          <a:solidFill>
                            <a:srgbClr val="4E3B30"/>
                          </a:solidFill>
                        </a:rPr>
                        <a:t>33</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r>
              <a:tr h="402651">
                <a:tc>
                  <a:txBody>
                    <a:bodyPr/>
                    <a:lstStyle/>
                    <a:p>
                      <a:r>
                        <a:rPr lang="en-AU" sz="2200" dirty="0" smtClean="0">
                          <a:solidFill>
                            <a:srgbClr val="4E3B30"/>
                          </a:solidFill>
                        </a:rPr>
                        <a:t>Alpha </a:t>
                      </a:r>
                      <a:r>
                        <a:rPr lang="en-AU" sz="2200" dirty="0" err="1" smtClean="0">
                          <a:solidFill>
                            <a:srgbClr val="4E3B30"/>
                          </a:solidFill>
                        </a:rPr>
                        <a:t>Orionis</a:t>
                      </a:r>
                      <a:r>
                        <a:rPr lang="en-AU" sz="2200" dirty="0" smtClean="0">
                          <a:solidFill>
                            <a:srgbClr val="4E3B30"/>
                          </a:solidFill>
                        </a:rPr>
                        <a:t> J-316</a:t>
                      </a:r>
                      <a:endParaRPr lang="en-AU" sz="2200" dirty="0">
                        <a:solidFill>
                          <a:srgbClr val="4E3B30"/>
                        </a:solidFill>
                        <a:latin typeface="Arial" panose="020B0604020202020204" pitchFamily="34" charset="0"/>
                        <a:cs typeface="Arial" panose="020B0604020202020204" pitchFamily="34" charset="0"/>
                      </a:endParaRPr>
                    </a:p>
                  </a:txBody>
                  <a:tcPr>
                    <a:solidFill>
                      <a:schemeClr val="bg2">
                        <a:alpha val="60000"/>
                      </a:schemeClr>
                    </a:solidFill>
                  </a:tcPr>
                </a:tc>
                <a:tc>
                  <a:txBody>
                    <a:bodyPr/>
                    <a:lstStyle/>
                    <a:p>
                      <a:pPr algn="ctr"/>
                      <a:r>
                        <a:rPr lang="en-AU" sz="2200" dirty="0" smtClean="0">
                          <a:solidFill>
                            <a:srgbClr val="4E3B30"/>
                          </a:solidFill>
                        </a:rPr>
                        <a:t>26.42</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1.15 x 10</a:t>
                      </a:r>
                      <a:r>
                        <a:rPr lang="en-AU" sz="2200" baseline="30000" dirty="0" smtClean="0">
                          <a:solidFill>
                            <a:srgbClr val="4E3B30"/>
                          </a:solidFill>
                        </a:rPr>
                        <a:t>11</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698.02</a:t>
                      </a:r>
                      <a:endParaRPr lang="en-AU" sz="22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1.5 x 10</a:t>
                      </a:r>
                      <a:r>
                        <a:rPr lang="en-AU" sz="2200" baseline="30000" dirty="0" smtClean="0">
                          <a:solidFill>
                            <a:srgbClr val="4E3B30"/>
                          </a:solidFill>
                        </a:rPr>
                        <a:t>36</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c>
                  <a:txBody>
                    <a:bodyPr/>
                    <a:lstStyle/>
                    <a:p>
                      <a:pPr algn="ctr"/>
                      <a:r>
                        <a:rPr lang="en-AU" sz="2200" dirty="0" smtClean="0">
                          <a:solidFill>
                            <a:srgbClr val="4E3B30"/>
                          </a:solidFill>
                        </a:rPr>
                        <a:t>2.155 x 10</a:t>
                      </a:r>
                      <a:r>
                        <a:rPr lang="en-AU" sz="2200" baseline="30000" dirty="0" smtClean="0">
                          <a:solidFill>
                            <a:srgbClr val="4E3B30"/>
                          </a:solidFill>
                        </a:rPr>
                        <a:t>33</a:t>
                      </a:r>
                      <a:endParaRPr lang="en-AU" sz="2200" baseline="30000" dirty="0">
                        <a:solidFill>
                          <a:srgbClr val="4E3B30"/>
                        </a:solidFill>
                        <a:latin typeface="Arial" panose="020B0604020202020204" pitchFamily="34" charset="0"/>
                        <a:cs typeface="Arial" panose="020B0604020202020204" pitchFamily="34" charset="0"/>
                      </a:endParaRPr>
                    </a:p>
                  </a:txBody>
                  <a:tcPr anchor="ctr">
                    <a:solidFill>
                      <a:schemeClr val="bg2">
                        <a:alpha val="60000"/>
                      </a:schemeClr>
                    </a:solidFill>
                  </a:tcPr>
                </a:tc>
              </a:tr>
            </a:tbl>
          </a:graphicData>
        </a:graphic>
      </p:graphicFrame>
      <p:sp>
        <p:nvSpPr>
          <p:cNvPr id="5" name="Rectangle 4"/>
          <p:cNvSpPr/>
          <p:nvPr/>
        </p:nvSpPr>
        <p:spPr>
          <a:xfrm>
            <a:off x="1285852" y="5643578"/>
            <a:ext cx="1428760" cy="110583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4286248" y="4572008"/>
            <a:ext cx="1071570" cy="107157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5357818" y="4572008"/>
            <a:ext cx="1785950" cy="108371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p:cNvSpPr/>
          <p:nvPr/>
        </p:nvSpPr>
        <p:spPr>
          <a:xfrm>
            <a:off x="7143768" y="3500438"/>
            <a:ext cx="2000232" cy="107157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p:cNvSpPr/>
          <p:nvPr/>
        </p:nvSpPr>
        <p:spPr>
          <a:xfrm>
            <a:off x="7143768" y="4589678"/>
            <a:ext cx="2000232" cy="107157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p:cNvSpPr/>
          <p:nvPr/>
        </p:nvSpPr>
        <p:spPr>
          <a:xfrm>
            <a:off x="7143767" y="5655718"/>
            <a:ext cx="2000232" cy="107157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02876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Kepler’s</a:t>
            </a:r>
            <a:r>
              <a:rPr lang="en-AU" dirty="0" smtClean="0"/>
              <a:t> Three Laws</a:t>
            </a:r>
            <a:endParaRPr lang="en-AU" dirty="0"/>
          </a:p>
        </p:txBody>
      </p:sp>
      <p:pic>
        <p:nvPicPr>
          <p:cNvPr id="3074" name="Picture 2"/>
          <p:cNvPicPr>
            <a:picLocks noChangeAspect="1" noChangeArrowheads="1"/>
          </p:cNvPicPr>
          <p:nvPr/>
        </p:nvPicPr>
        <p:blipFill>
          <a:blip r:embed="rId2"/>
          <a:srcRect/>
          <a:stretch>
            <a:fillRect/>
          </a:stretch>
        </p:blipFill>
        <p:spPr bwMode="auto">
          <a:xfrm>
            <a:off x="357158" y="1484992"/>
            <a:ext cx="8572560" cy="5250693"/>
          </a:xfrm>
          <a:prstGeom prst="rect">
            <a:avLst/>
          </a:prstGeom>
          <a:noFill/>
          <a:ln w="9525">
            <a:noFill/>
            <a:miter lim="800000"/>
            <a:headEnd/>
            <a:tailEnd/>
          </a:ln>
          <a:effectLst/>
        </p:spPr>
      </p:pic>
    </p:spTree>
    <p:extLst>
      <p:ext uri="{BB962C8B-B14F-4D97-AF65-F5344CB8AC3E}">
        <p14:creationId xmlns:p14="http://schemas.microsoft.com/office/powerpoint/2010/main" val="32498388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3199"/>
            <a:ext cx="8686800" cy="838200"/>
          </a:xfrm>
        </p:spPr>
        <p:txBody>
          <a:bodyPr/>
          <a:lstStyle/>
          <a:p>
            <a:pPr eaLnBrk="1" fontAlgn="auto" hangingPunct="1">
              <a:spcAft>
                <a:spcPts val="0"/>
              </a:spcAft>
              <a:defRPr/>
            </a:pPr>
            <a:r>
              <a:rPr lang="en-AU" dirty="0" smtClean="0"/>
              <a:t>Calculating Satellite Orbits</a:t>
            </a:r>
            <a:endParaRPr lang="en-US" dirty="0"/>
          </a:p>
        </p:txBody>
      </p:sp>
      <p:sp>
        <p:nvSpPr>
          <p:cNvPr id="32771" name="Content Placeholder 3"/>
          <p:cNvSpPr>
            <a:spLocks noGrp="1"/>
          </p:cNvSpPr>
          <p:nvPr>
            <p:ph idx="1"/>
          </p:nvPr>
        </p:nvSpPr>
        <p:spPr>
          <a:xfrm>
            <a:off x="304800" y="1554163"/>
            <a:ext cx="8686800" cy="1446212"/>
          </a:xfrm>
        </p:spPr>
        <p:txBody>
          <a:bodyPr/>
          <a:lstStyle/>
          <a:p>
            <a:pPr marL="0" indent="0" eaLnBrk="1" hangingPunct="1">
              <a:buNone/>
            </a:pPr>
            <a:r>
              <a:rPr lang="en-AU" sz="2600" dirty="0" smtClean="0">
                <a:latin typeface="Arial" panose="020B0604020202020204" pitchFamily="34" charset="0"/>
                <a:cs typeface="Arial" panose="020B0604020202020204" pitchFamily="34" charset="0"/>
              </a:rPr>
              <a:t>For a circular orbit there is no acceleration in the direction of velocity, only acceleration towards the centre of the body.</a:t>
            </a:r>
          </a:p>
        </p:txBody>
      </p:sp>
      <p:pic>
        <p:nvPicPr>
          <p:cNvPr id="32772" name="Picture 2" descr="http://www.physicsclassroom.com/class/circles/u6l4b3.gif"/>
          <p:cNvPicPr>
            <a:picLocks noChangeAspect="1" noChangeArrowheads="1"/>
          </p:cNvPicPr>
          <p:nvPr/>
        </p:nvPicPr>
        <p:blipFill>
          <a:blip r:embed="rId2"/>
          <a:srcRect/>
          <a:stretch>
            <a:fillRect/>
          </a:stretch>
        </p:blipFill>
        <p:spPr bwMode="auto">
          <a:xfrm>
            <a:off x="214313" y="3143250"/>
            <a:ext cx="2717800" cy="3429000"/>
          </a:xfrm>
          <a:prstGeom prst="rect">
            <a:avLst/>
          </a:prstGeom>
          <a:noFill/>
          <a:ln w="9525">
            <a:noFill/>
            <a:miter lim="800000"/>
            <a:headEnd/>
            <a:tailEnd/>
          </a:ln>
        </p:spPr>
      </p:pic>
      <p:sp>
        <p:nvSpPr>
          <p:cNvPr id="5" name="Content Placeholder 3"/>
          <p:cNvSpPr txBox="1">
            <a:spLocks/>
          </p:cNvSpPr>
          <p:nvPr/>
        </p:nvSpPr>
        <p:spPr>
          <a:xfrm>
            <a:off x="3000375" y="3071813"/>
            <a:ext cx="6143625" cy="3509962"/>
          </a:xfrm>
          <a:prstGeom prst="rect">
            <a:avLst/>
          </a:prstGeom>
        </p:spPr>
        <p:txBody>
          <a:bodyPr>
            <a:normAutofit/>
          </a:bodyPr>
          <a:lstStyle/>
          <a:p>
            <a:pPr fontAlgn="auto">
              <a:spcBef>
                <a:spcPct val="2000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Hence in the direction of the angular velocity</a:t>
            </a:r>
          </a:p>
          <a:p>
            <a:pPr fontAlgn="auto">
              <a:spcBef>
                <a:spcPct val="20000"/>
              </a:spcBef>
              <a:spcAft>
                <a:spcPts val="0"/>
              </a:spcAft>
              <a:buClr>
                <a:schemeClr val="accent1"/>
              </a:buClr>
              <a:buSzPct val="70000"/>
              <a:defRPr/>
            </a:pPr>
            <a:endParaRPr lang="en-AU" sz="2600" dirty="0" smtClean="0">
              <a:solidFill>
                <a:schemeClr val="tx2"/>
              </a:solidFill>
              <a:latin typeface="Arial" panose="020B0604020202020204" pitchFamily="34" charset="0"/>
              <a:cs typeface="Arial" panose="020B0604020202020204" pitchFamily="34" charset="0"/>
            </a:endParaRPr>
          </a:p>
          <a:p>
            <a:pPr fontAlgn="auto">
              <a:spcBef>
                <a:spcPct val="20000"/>
              </a:spcBef>
              <a:spcAft>
                <a:spcPts val="0"/>
              </a:spcAft>
              <a:buClr>
                <a:schemeClr val="accent1"/>
              </a:buClr>
              <a:buSzPct val="70000"/>
              <a:defRPr/>
            </a:pPr>
            <a:r>
              <a:rPr lang="en-AU" sz="2600" dirty="0" smtClean="0">
                <a:solidFill>
                  <a:schemeClr val="tx2"/>
                </a:solidFill>
                <a:latin typeface="Arial" panose="020B0604020202020204" pitchFamily="34" charset="0"/>
                <a:cs typeface="Arial" panose="020B0604020202020204" pitchFamily="34" charset="0"/>
              </a:rPr>
              <a:t>v </a:t>
            </a:r>
            <a:r>
              <a:rPr lang="en-AU" sz="2600" dirty="0">
                <a:solidFill>
                  <a:schemeClr val="tx2"/>
                </a:solidFill>
                <a:latin typeface="Arial" panose="020B0604020202020204" pitchFamily="34" charset="0"/>
                <a:cs typeface="Arial" panose="020B0604020202020204" pitchFamily="34" charset="0"/>
              </a:rPr>
              <a:t>= </a:t>
            </a:r>
            <a:r>
              <a:rPr lang="en-AU" sz="2600" u="sng" dirty="0">
                <a:solidFill>
                  <a:schemeClr val="tx2"/>
                </a:solidFill>
                <a:latin typeface="Arial" panose="020B0604020202020204" pitchFamily="34" charset="0"/>
                <a:cs typeface="Arial" panose="020B0604020202020204" pitchFamily="34" charset="0"/>
              </a:rPr>
              <a:t> s </a:t>
            </a:r>
            <a:r>
              <a:rPr lang="en-AU" sz="2600" dirty="0">
                <a:solidFill>
                  <a:schemeClr val="tx2"/>
                </a:solidFill>
                <a:latin typeface="Arial" panose="020B0604020202020204" pitchFamily="34" charset="0"/>
                <a:cs typeface="Arial" panose="020B0604020202020204" pitchFamily="34" charset="0"/>
              </a:rPr>
              <a:t> = </a:t>
            </a:r>
            <a:r>
              <a:rPr lang="en-AU" sz="2600" u="sng" dirty="0" smtClean="0">
                <a:solidFill>
                  <a:schemeClr val="tx2"/>
                </a:solidFill>
                <a:latin typeface="Arial" panose="020B0604020202020204" pitchFamily="34" charset="0"/>
                <a:cs typeface="Arial" panose="020B0604020202020204" pitchFamily="34" charset="0"/>
              </a:rPr>
              <a:t>2</a:t>
            </a:r>
            <a:r>
              <a:rPr lang="en-AU" sz="2400" u="sng" dirty="0">
                <a:latin typeface="Arial" panose="020B0604020202020204" pitchFamily="34" charset="0"/>
                <a:cs typeface="Arial" panose="020B0604020202020204" pitchFamily="34" charset="0"/>
                <a:sym typeface="Symbol" panose="05050102010706020507" pitchFamily="18" charset="2"/>
              </a:rPr>
              <a:t>  </a:t>
            </a:r>
            <a:r>
              <a:rPr lang="en-AU" sz="2600" u="sng" dirty="0" smtClean="0">
                <a:solidFill>
                  <a:schemeClr val="tx2"/>
                </a:solidFill>
                <a:latin typeface="Arial" panose="020B0604020202020204" pitchFamily="34" charset="0"/>
                <a:cs typeface="Arial" panose="020B0604020202020204" pitchFamily="34" charset="0"/>
              </a:rPr>
              <a:t>r</a:t>
            </a:r>
            <a:endParaRPr lang="en-AU" sz="2600" u="sng" dirty="0">
              <a:solidFill>
                <a:schemeClr val="tx2"/>
              </a:solidFill>
              <a:latin typeface="Arial" panose="020B0604020202020204" pitchFamily="34" charset="0"/>
              <a:cs typeface="Arial" panose="020B0604020202020204" pitchFamily="34" charset="0"/>
            </a:endParaRPr>
          </a:p>
          <a:p>
            <a:pPr marL="342900" indent="-342900" fontAlgn="auto">
              <a:spcBef>
                <a:spcPts val="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 </a:t>
            </a:r>
            <a:r>
              <a:rPr lang="en-AU" sz="2600" dirty="0" smtClean="0">
                <a:solidFill>
                  <a:schemeClr val="tx2"/>
                </a:solidFill>
                <a:latin typeface="Arial" panose="020B0604020202020204" pitchFamily="34" charset="0"/>
                <a:cs typeface="Arial" panose="020B0604020202020204" pitchFamily="34" charset="0"/>
              </a:rPr>
              <a:t>      t        </a:t>
            </a:r>
            <a:r>
              <a:rPr lang="en-AU" sz="2600" dirty="0" err="1">
                <a:solidFill>
                  <a:schemeClr val="tx2"/>
                </a:solidFill>
                <a:latin typeface="Arial" panose="020B0604020202020204" pitchFamily="34" charset="0"/>
                <a:cs typeface="Arial" panose="020B0604020202020204" pitchFamily="34" charset="0"/>
              </a:rPr>
              <a:t>T</a:t>
            </a:r>
            <a:endParaRPr lang="en-AU" sz="2600" dirty="0">
              <a:solidFill>
                <a:schemeClr val="tx2"/>
              </a:solidFill>
              <a:latin typeface="Arial" panose="020B0604020202020204" pitchFamily="34" charset="0"/>
              <a:cs typeface="Arial" panose="020B0604020202020204" pitchFamily="34" charset="0"/>
            </a:endParaRPr>
          </a:p>
          <a:p>
            <a:pPr marL="342900" indent="-342900" fontAlgn="auto">
              <a:spcBef>
                <a:spcPct val="2000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			r is the radius </a:t>
            </a:r>
          </a:p>
          <a:p>
            <a:pPr marL="342900" indent="-342900" fontAlgn="auto">
              <a:spcBef>
                <a:spcPct val="20000"/>
              </a:spcBef>
              <a:spcAft>
                <a:spcPts val="0"/>
              </a:spcAft>
              <a:buClr>
                <a:schemeClr val="accent1"/>
              </a:buClr>
              <a:buSzPct val="70000"/>
              <a:defRPr/>
            </a:pPr>
            <a:r>
              <a:rPr lang="en-AU" sz="2600" dirty="0">
                <a:solidFill>
                  <a:schemeClr val="tx2"/>
                </a:solidFill>
                <a:latin typeface="Arial" panose="020B0604020202020204" pitchFamily="34" charset="0"/>
                <a:cs typeface="Arial" panose="020B0604020202020204" pitchFamily="34" charset="0"/>
              </a:rPr>
              <a:t>			T is the period of rotation</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hangingPunct="1">
              <a:defRPr/>
            </a:pPr>
            <a:r>
              <a:rPr lang="en-AU" dirty="0" smtClean="0"/>
              <a:t>Satellite Acceleration</a:t>
            </a:r>
            <a:endParaRPr lang="en-US" dirty="0"/>
          </a:p>
        </p:txBody>
      </p:sp>
      <p:sp>
        <p:nvSpPr>
          <p:cNvPr id="33795" name="Content Placeholder 2"/>
          <p:cNvSpPr>
            <a:spLocks noGrp="1"/>
          </p:cNvSpPr>
          <p:nvPr>
            <p:ph idx="1"/>
          </p:nvPr>
        </p:nvSpPr>
        <p:spPr/>
        <p:txBody>
          <a:bodyPr/>
          <a:lstStyle/>
          <a:p>
            <a:pPr eaLnBrk="1" hangingPunct="1">
              <a:buFont typeface="Wingdings 2" pitchFamily="18" charset="2"/>
              <a:buNone/>
            </a:pPr>
            <a:r>
              <a:rPr lang="en-AU" sz="2600" dirty="0" smtClean="0">
                <a:latin typeface="Arial" panose="020B0604020202020204" pitchFamily="34" charset="0"/>
                <a:cs typeface="Arial" panose="020B0604020202020204" pitchFamily="34" charset="0"/>
              </a:rPr>
              <a:t>The acceleration due to gravity has to match the centripetal acceleration in order for it to remain in orbit.</a:t>
            </a:r>
          </a:p>
          <a:p>
            <a:pPr eaLnBrk="1" hangingPunct="1">
              <a:buFont typeface="Wingdings 2" pitchFamily="18" charset="2"/>
              <a:buNone/>
            </a:pPr>
            <a:endParaRPr lang="en-AU" sz="2600" dirty="0">
              <a:latin typeface="Arial" panose="020B0604020202020204" pitchFamily="34" charset="0"/>
              <a:cs typeface="Arial" panose="020B0604020202020204" pitchFamily="34" charset="0"/>
            </a:endParaRPr>
          </a:p>
          <a:p>
            <a:pPr eaLnBrk="1" hangingPunct="1">
              <a:buFont typeface="Wingdings 2" pitchFamily="18" charset="2"/>
              <a:buNone/>
            </a:pPr>
            <a:endParaRPr lang="en-AU" sz="2600" dirty="0" smtClean="0">
              <a:latin typeface="Arial" panose="020B0604020202020204" pitchFamily="34" charset="0"/>
              <a:cs typeface="Arial" panose="020B0604020202020204" pitchFamily="34" charset="0"/>
            </a:endParaRPr>
          </a:p>
          <a:p>
            <a:pPr eaLnBrk="1" hangingPunct="1">
              <a:spcBef>
                <a:spcPct val="0"/>
              </a:spcBef>
              <a:buNone/>
            </a:pPr>
            <a:r>
              <a:rPr lang="en-AU" sz="2600" b="1" dirty="0" smtClean="0">
                <a:latin typeface="Arial" panose="020B0604020202020204" pitchFamily="34" charset="0"/>
                <a:cs typeface="Arial" panose="020B0604020202020204" pitchFamily="34" charset="0"/>
              </a:rPr>
              <a:t>			a</a:t>
            </a:r>
            <a:r>
              <a:rPr lang="en-AU" sz="2600" b="1" baseline="-25000" dirty="0" smtClean="0">
                <a:latin typeface="Arial" panose="020B0604020202020204" pitchFamily="34" charset="0"/>
                <a:cs typeface="Arial" panose="020B0604020202020204" pitchFamily="34" charset="0"/>
              </a:rPr>
              <a:t>c</a:t>
            </a:r>
            <a:r>
              <a:rPr lang="en-AU" sz="2600" b="1" dirty="0" smtClean="0">
                <a:latin typeface="Arial" panose="020B0604020202020204" pitchFamily="34" charset="0"/>
                <a:cs typeface="Arial" panose="020B0604020202020204" pitchFamily="34" charset="0"/>
              </a:rPr>
              <a:t> = </a:t>
            </a:r>
            <a:r>
              <a:rPr lang="en-AU" sz="2600" b="1" u="sng" dirty="0" smtClean="0">
                <a:latin typeface="Arial" panose="020B0604020202020204" pitchFamily="34" charset="0"/>
                <a:cs typeface="Arial" panose="020B0604020202020204" pitchFamily="34" charset="0"/>
              </a:rPr>
              <a:t> v</a:t>
            </a:r>
            <a:r>
              <a:rPr lang="en-AU" sz="2600" b="1" u="sng" baseline="30000" dirty="0" smtClean="0">
                <a:latin typeface="Arial" panose="020B0604020202020204" pitchFamily="34" charset="0"/>
                <a:cs typeface="Arial" panose="020B0604020202020204" pitchFamily="34" charset="0"/>
              </a:rPr>
              <a:t>2</a:t>
            </a:r>
            <a:r>
              <a:rPr lang="en-AU" sz="2600" b="1" u="sng" dirty="0" smtClean="0">
                <a:latin typeface="Arial" panose="020B0604020202020204" pitchFamily="34" charset="0"/>
                <a:cs typeface="Arial" panose="020B0604020202020204" pitchFamily="34" charset="0"/>
              </a:rPr>
              <a:t> </a:t>
            </a:r>
            <a:r>
              <a:rPr lang="en-AU" sz="2600" b="1" dirty="0" smtClean="0">
                <a:latin typeface="Arial" panose="020B0604020202020204" pitchFamily="34" charset="0"/>
                <a:cs typeface="Arial" panose="020B0604020202020204" pitchFamily="34" charset="0"/>
              </a:rPr>
              <a:t> = </a:t>
            </a:r>
            <a:r>
              <a:rPr lang="en-AU" sz="2600" b="1" u="sng" dirty="0" smtClean="0">
                <a:latin typeface="Arial" panose="020B0604020202020204" pitchFamily="34" charset="0"/>
                <a:cs typeface="Arial" panose="020B0604020202020204" pitchFamily="34" charset="0"/>
              </a:rPr>
              <a:t> 4 </a:t>
            </a:r>
            <a:r>
              <a:rPr lang="en-AU" sz="2600" b="1" u="sng" dirty="0">
                <a:latin typeface="Arial" panose="020B0604020202020204" pitchFamily="34" charset="0"/>
                <a:cs typeface="Arial" panose="020B0604020202020204" pitchFamily="34" charset="0"/>
                <a:sym typeface="Symbol" panose="05050102010706020507" pitchFamily="18" charset="2"/>
              </a:rPr>
              <a:t> </a:t>
            </a:r>
            <a:r>
              <a:rPr lang="en-AU" sz="2600" b="1" u="sng" baseline="30000" dirty="0" smtClean="0">
                <a:latin typeface="Arial" panose="020B0604020202020204" pitchFamily="34" charset="0"/>
                <a:cs typeface="Arial" panose="020B0604020202020204" pitchFamily="34" charset="0"/>
              </a:rPr>
              <a:t>2</a:t>
            </a:r>
            <a:r>
              <a:rPr lang="en-AU" sz="2600" b="1" u="sng" dirty="0" smtClean="0">
                <a:latin typeface="Arial" panose="020B0604020202020204" pitchFamily="34" charset="0"/>
                <a:cs typeface="Arial" panose="020B0604020202020204" pitchFamily="34" charset="0"/>
              </a:rPr>
              <a:t> r </a:t>
            </a:r>
            <a:r>
              <a:rPr lang="en-AU" sz="2600" b="1" dirty="0" smtClean="0">
                <a:latin typeface="Arial" panose="020B0604020202020204" pitchFamily="34" charset="0"/>
                <a:cs typeface="Arial" panose="020B0604020202020204" pitchFamily="34" charset="0"/>
              </a:rPr>
              <a:t> = </a:t>
            </a:r>
            <a:r>
              <a:rPr lang="en-AU" sz="2600" b="1" u="sng" dirty="0" smtClean="0">
                <a:latin typeface="Arial" panose="020B0604020202020204" pitchFamily="34" charset="0"/>
                <a:cs typeface="Arial" panose="020B0604020202020204" pitchFamily="34" charset="0"/>
              </a:rPr>
              <a:t> GM </a:t>
            </a:r>
            <a:r>
              <a:rPr lang="en-AU" sz="2600" b="1" dirty="0" smtClean="0">
                <a:latin typeface="Arial" panose="020B0604020202020204" pitchFamily="34" charset="0"/>
                <a:cs typeface="Arial" panose="020B0604020202020204" pitchFamily="34" charset="0"/>
              </a:rPr>
              <a:t> = g</a:t>
            </a:r>
          </a:p>
          <a:p>
            <a:pPr eaLnBrk="1" hangingPunct="1">
              <a:spcBef>
                <a:spcPct val="0"/>
              </a:spcBef>
              <a:buFont typeface="Wingdings 2" pitchFamily="18" charset="2"/>
              <a:buNone/>
            </a:pPr>
            <a:r>
              <a:rPr lang="en-AU" sz="2600" b="1" dirty="0" smtClean="0">
                <a:latin typeface="Arial" panose="020B0604020202020204" pitchFamily="34" charset="0"/>
                <a:cs typeface="Arial" panose="020B0604020202020204" pitchFamily="34" charset="0"/>
              </a:rPr>
              <a:t>			         r   	 T</a:t>
            </a:r>
            <a:r>
              <a:rPr lang="en-AU" sz="2600" b="1" baseline="30000" dirty="0" smtClean="0">
                <a:latin typeface="Arial" panose="020B0604020202020204" pitchFamily="34" charset="0"/>
                <a:cs typeface="Arial" panose="020B0604020202020204" pitchFamily="34" charset="0"/>
              </a:rPr>
              <a:t>2</a:t>
            </a:r>
            <a:r>
              <a:rPr lang="en-AU" sz="2600" b="1" dirty="0" smtClean="0">
                <a:latin typeface="Arial" panose="020B0604020202020204" pitchFamily="34" charset="0"/>
                <a:cs typeface="Arial" panose="020B0604020202020204" pitchFamily="34" charset="0"/>
              </a:rPr>
              <a:t>           r</a:t>
            </a:r>
            <a:r>
              <a:rPr lang="en-AU" sz="2600" b="1" baseline="30000" dirty="0" smtClean="0">
                <a:latin typeface="Arial" panose="020B0604020202020204" pitchFamily="34" charset="0"/>
                <a:cs typeface="Arial" panose="020B0604020202020204" pitchFamily="34" charset="0"/>
              </a:rPr>
              <a:t>2</a:t>
            </a:r>
            <a:endParaRPr lang="en-AU" sz="2600" b="1" dirty="0" smtClean="0">
              <a:latin typeface="Arial" panose="020B0604020202020204" pitchFamily="34" charset="0"/>
              <a:cs typeface="Arial" panose="020B0604020202020204" pitchFamily="34" charset="0"/>
            </a:endParaRPr>
          </a:p>
          <a:p>
            <a:pPr eaLnBrk="1" hangingPunct="1">
              <a:spcBef>
                <a:spcPct val="0"/>
              </a:spcBef>
              <a:buFont typeface="Wingdings 2" pitchFamily="18" charset="2"/>
              <a:buNone/>
            </a:pPr>
            <a:endParaRPr lang="en-AU" sz="2600" dirty="0" smtClean="0">
              <a:latin typeface="Arial" panose="020B0604020202020204" pitchFamily="34" charset="0"/>
              <a:cs typeface="Arial" panose="020B0604020202020204" pitchFamily="34" charset="0"/>
            </a:endParaRPr>
          </a:p>
          <a:p>
            <a:pPr eaLnBrk="1" hangingPunct="1">
              <a:spcBef>
                <a:spcPct val="0"/>
              </a:spcBef>
              <a:buFont typeface="Wingdings 2" pitchFamily="18" charset="2"/>
              <a:buNone/>
            </a:pPr>
            <a:r>
              <a:rPr lang="en-AU" sz="2600" dirty="0" smtClean="0">
                <a:latin typeface="Arial" panose="020B0604020202020204" pitchFamily="34" charset="0"/>
                <a:cs typeface="Arial" panose="020B0604020202020204" pitchFamily="34" charset="0"/>
              </a:rPr>
              <a:t>		G = 6.67 x 10</a:t>
            </a:r>
            <a:r>
              <a:rPr lang="en-AU" sz="2600" b="1" baseline="30000" dirty="0" smtClean="0">
                <a:latin typeface="Arial" panose="020B0604020202020204" pitchFamily="34" charset="0"/>
                <a:cs typeface="Arial" panose="020B0604020202020204" pitchFamily="34" charset="0"/>
              </a:rPr>
              <a:t>-</a:t>
            </a:r>
            <a:r>
              <a:rPr lang="en-AU" sz="2600" baseline="30000" dirty="0" smtClean="0">
                <a:latin typeface="Arial" panose="020B0604020202020204" pitchFamily="34" charset="0"/>
                <a:cs typeface="Arial" panose="020B0604020202020204" pitchFamily="34" charset="0"/>
              </a:rPr>
              <a:t>11</a:t>
            </a:r>
            <a:r>
              <a:rPr lang="en-AU" sz="2600" dirty="0" smtClean="0">
                <a:latin typeface="Arial" panose="020B0604020202020204" pitchFamily="34" charset="0"/>
                <a:cs typeface="Arial" panose="020B0604020202020204" pitchFamily="34" charset="0"/>
              </a:rPr>
              <a:t> N m</a:t>
            </a:r>
            <a:r>
              <a:rPr lang="en-AU" sz="2600" baseline="30000" dirty="0" smtClean="0">
                <a:latin typeface="Arial" panose="020B0604020202020204" pitchFamily="34" charset="0"/>
                <a:cs typeface="Arial" panose="020B0604020202020204" pitchFamily="34" charset="0"/>
              </a:rPr>
              <a:t>2</a:t>
            </a:r>
            <a:r>
              <a:rPr lang="en-AU" sz="2600" dirty="0" smtClean="0">
                <a:latin typeface="Arial" panose="020B0604020202020204" pitchFamily="34" charset="0"/>
                <a:cs typeface="Arial" panose="020B0604020202020204" pitchFamily="34" charset="0"/>
              </a:rPr>
              <a:t> kg</a:t>
            </a:r>
            <a:r>
              <a:rPr lang="en-AU" sz="2600" baseline="30000" dirty="0" smtClean="0">
                <a:latin typeface="Arial" panose="020B0604020202020204" pitchFamily="34" charset="0"/>
                <a:cs typeface="Arial" panose="020B0604020202020204" pitchFamily="34" charset="0"/>
              </a:rPr>
              <a:t>-2</a:t>
            </a:r>
            <a:r>
              <a:rPr lang="en-AU" sz="2600" dirty="0" smtClean="0">
                <a:latin typeface="Arial" panose="020B0604020202020204" pitchFamily="34" charset="0"/>
                <a:cs typeface="Arial" panose="020B0604020202020204" pitchFamily="34" charset="0"/>
              </a:rPr>
              <a:t> </a:t>
            </a:r>
          </a:p>
          <a:p>
            <a:pPr eaLnBrk="1" hangingPunct="1">
              <a:spcBef>
                <a:spcPct val="0"/>
              </a:spcBef>
              <a:buFont typeface="Wingdings 2" pitchFamily="18" charset="2"/>
              <a:buNone/>
            </a:pPr>
            <a:r>
              <a:rPr lang="en-AU" sz="2600" dirty="0" smtClean="0">
                <a:latin typeface="Arial" panose="020B0604020202020204" pitchFamily="34" charset="0"/>
                <a:cs typeface="Arial" panose="020B0604020202020204" pitchFamily="34" charset="0"/>
              </a:rPr>
              <a:t>		(Universal Gravitational Constant)</a:t>
            </a:r>
          </a:p>
          <a:p>
            <a:pPr eaLnBrk="1" hangingPunct="1">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hangingPunct="1">
              <a:defRPr/>
            </a:pPr>
            <a:r>
              <a:rPr lang="en-AU" dirty="0" smtClean="0"/>
              <a:t>Satellite Acceleration</a:t>
            </a:r>
            <a:endParaRPr lang="en-US" dirty="0"/>
          </a:p>
        </p:txBody>
      </p:sp>
      <p:sp>
        <p:nvSpPr>
          <p:cNvPr id="3" name="Content Placeholder 2"/>
          <p:cNvSpPr>
            <a:spLocks noGrp="1"/>
          </p:cNvSpPr>
          <p:nvPr>
            <p:ph idx="1"/>
          </p:nvPr>
        </p:nvSpPr>
        <p:spPr/>
        <p:txBody>
          <a:bodyPr/>
          <a:lstStyle/>
          <a:p>
            <a:pPr eaLnBrk="1" hangingPunct="1">
              <a:buNone/>
              <a:defRPr/>
            </a:pPr>
            <a:r>
              <a:rPr lang="en-AU" sz="2600" b="1" u="sng" dirty="0" smtClean="0">
                <a:latin typeface="Arial" panose="020B0604020202020204" pitchFamily="34" charset="0"/>
                <a:cs typeface="Arial" panose="020B0604020202020204" pitchFamily="34" charset="0"/>
              </a:rPr>
              <a:t>Example 2.4d:</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The spin dryer of an automatic washing machine is 48.0 cm in diameter. While spin drying a load of washing it rotates at 150 rpm.</a:t>
            </a:r>
          </a:p>
          <a:p>
            <a:pPr eaLnBrk="1" hangingPunct="1">
              <a:buNone/>
              <a:defRPr/>
            </a:pPr>
            <a:endParaRPr lang="en-AU" sz="2600" dirty="0" smtClean="0">
              <a:latin typeface="Arial" panose="020B0604020202020204" pitchFamily="34" charset="0"/>
              <a:cs typeface="Arial" panose="020B0604020202020204" pitchFamily="34" charset="0"/>
            </a:endParaRPr>
          </a:p>
          <a:p>
            <a:pPr marL="514350" indent="-514350" eaLnBrk="1" hangingPunct="1">
              <a:spcBef>
                <a:spcPts val="0"/>
              </a:spcBef>
              <a:buClr>
                <a:schemeClr val="tx2"/>
              </a:buClr>
              <a:buSzPct val="100000"/>
              <a:buFont typeface="Wingdings 2" pitchFamily="18" charset="2"/>
              <a:buAutoNum type="alphaLcParenR"/>
              <a:defRPr/>
            </a:pPr>
            <a:r>
              <a:rPr lang="en-AU" sz="2600" dirty="0" smtClean="0">
                <a:latin typeface="Arial" panose="020B0604020202020204" pitchFamily="34" charset="0"/>
                <a:cs typeface="Arial" panose="020B0604020202020204" pitchFamily="34" charset="0"/>
              </a:rPr>
              <a:t>Determine the maximum acceleration of an article of clothing spinning inside the dryer.</a:t>
            </a:r>
          </a:p>
          <a:p>
            <a:pPr marL="514350" indent="-514350" eaLnBrk="1" hangingPunct="1">
              <a:spcBef>
                <a:spcPts val="0"/>
              </a:spcBef>
              <a:buClr>
                <a:schemeClr val="tx2"/>
              </a:buClr>
              <a:buSzPct val="100000"/>
              <a:buFont typeface="Wingdings 2" pitchFamily="18" charset="2"/>
              <a:buAutoNum type="alphaLcParenR"/>
              <a:defRPr/>
            </a:pPr>
            <a:r>
              <a:rPr lang="en-AU" sz="2600" dirty="0" smtClean="0">
                <a:latin typeface="Arial" panose="020B0604020202020204" pitchFamily="34" charset="0"/>
                <a:cs typeface="Arial" panose="020B0604020202020204" pitchFamily="34" charset="0"/>
              </a:rPr>
              <a:t>How does this compare with the acceleration due to gravity?</a:t>
            </a:r>
          </a:p>
          <a:p>
            <a:pPr marL="514350" indent="-514350" eaLnBrk="1" hangingPunct="1">
              <a:spcBef>
                <a:spcPts val="0"/>
              </a:spcBef>
              <a:buClr>
                <a:schemeClr val="tx2"/>
              </a:buClr>
              <a:buSzPct val="100000"/>
              <a:buFont typeface="Wingdings 2" pitchFamily="18" charset="2"/>
              <a:buAutoNum type="alphaLcParenR"/>
              <a:defRPr/>
            </a:pPr>
            <a:r>
              <a:rPr lang="en-AU" sz="2600" dirty="0" smtClean="0">
                <a:latin typeface="Arial" panose="020B0604020202020204" pitchFamily="34" charset="0"/>
                <a:cs typeface="Arial" panose="020B0604020202020204" pitchFamily="34" charset="0"/>
              </a:rPr>
              <a:t>Explain how the dryer is able to remove water from the clothes by this process. </a:t>
            </a:r>
            <a:endParaRPr lang="en-US" sz="26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2" name="Object 4"/>
          <p:cNvGraphicFramePr>
            <a:graphicFrameLocks noChangeAspect="1"/>
          </p:cNvGraphicFramePr>
          <p:nvPr>
            <p:extLst>
              <p:ext uri="{D42A27DB-BD31-4B8C-83A1-F6EECF244321}">
                <p14:modId xmlns:p14="http://schemas.microsoft.com/office/powerpoint/2010/main" val="2441740393"/>
              </p:ext>
            </p:extLst>
          </p:nvPr>
        </p:nvGraphicFramePr>
        <p:xfrm>
          <a:off x="0" y="4581128"/>
          <a:ext cx="3137088" cy="2276872"/>
        </p:xfrm>
        <a:graphic>
          <a:graphicData uri="http://schemas.openxmlformats.org/presentationml/2006/ole">
            <mc:AlternateContent xmlns:mc="http://schemas.openxmlformats.org/markup-compatibility/2006">
              <mc:Choice xmlns:v="urn:schemas-microsoft-com:vml" Requires="v">
                <p:oleObj spid="_x0000_s2093" name="Bitmap Image" r:id="rId3" imgW="5428571" imgH="6076190" progId="PBrush">
                  <p:embed/>
                </p:oleObj>
              </mc:Choice>
              <mc:Fallback>
                <p:oleObj name="Bitmap Image" r:id="rId3" imgW="5428571" imgH="6076190"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81128"/>
                        <a:ext cx="3137088" cy="2276872"/>
                      </a:xfrm>
                      <a:prstGeom prst="rect">
                        <a:avLst/>
                      </a:prstGeom>
                      <a:noFill/>
                      <a:ln>
                        <a:noFill/>
                      </a:ln>
                      <a:effectLst/>
                    </p:spPr>
                  </p:pic>
                </p:oleObj>
              </mc:Fallback>
            </mc:AlternateContent>
          </a:graphicData>
        </a:graphic>
      </p:graphicFrame>
      <p:sp>
        <p:nvSpPr>
          <p:cNvPr id="12296" name="Oval 8"/>
          <p:cNvSpPr>
            <a:spLocks noChangeArrowheads="1"/>
          </p:cNvSpPr>
          <p:nvPr/>
        </p:nvSpPr>
        <p:spPr bwMode="auto">
          <a:xfrm>
            <a:off x="3350798" y="4437063"/>
            <a:ext cx="1296987" cy="1152525"/>
          </a:xfrm>
          <a:prstGeom prst="ellipse">
            <a:avLst/>
          </a:prstGeom>
          <a:solidFill>
            <a:srgbClr val="66FF99"/>
          </a:solidFill>
          <a:ln w="9525">
            <a:solidFill>
              <a:schemeClr val="tx1"/>
            </a:solidFill>
            <a:round/>
            <a:headEnd/>
            <a:tailEnd/>
          </a:ln>
        </p:spPr>
        <p:txBody>
          <a:bodyPr wrap="none" anchor="ctr"/>
          <a:lstStyle/>
          <a:p>
            <a:endParaRPr lang="en-AU"/>
          </a:p>
        </p:txBody>
      </p:sp>
      <p:sp>
        <p:nvSpPr>
          <p:cNvPr id="12297" name="Oval 9"/>
          <p:cNvSpPr>
            <a:spLocks noChangeArrowheads="1"/>
          </p:cNvSpPr>
          <p:nvPr/>
        </p:nvSpPr>
        <p:spPr bwMode="auto">
          <a:xfrm>
            <a:off x="6625810" y="4411663"/>
            <a:ext cx="1296988" cy="1152525"/>
          </a:xfrm>
          <a:prstGeom prst="ellipse">
            <a:avLst/>
          </a:prstGeom>
          <a:solidFill>
            <a:srgbClr val="66FF99"/>
          </a:solidFill>
          <a:ln w="9525">
            <a:solidFill>
              <a:schemeClr val="tx1"/>
            </a:solidFill>
            <a:round/>
            <a:headEnd/>
            <a:tailEnd/>
          </a:ln>
        </p:spPr>
        <p:txBody>
          <a:bodyPr wrap="none" anchor="ctr"/>
          <a:lstStyle/>
          <a:p>
            <a:endParaRPr lang="en-AU"/>
          </a:p>
        </p:txBody>
      </p:sp>
      <p:sp>
        <p:nvSpPr>
          <p:cNvPr id="12298" name="AutoShape 10"/>
          <p:cNvSpPr>
            <a:spLocks noChangeArrowheads="1"/>
          </p:cNvSpPr>
          <p:nvPr/>
        </p:nvSpPr>
        <p:spPr bwMode="auto">
          <a:xfrm>
            <a:off x="4347748" y="4745038"/>
            <a:ext cx="871537" cy="6477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FF"/>
          </a:solidFill>
          <a:ln w="9525">
            <a:solidFill>
              <a:schemeClr val="tx1"/>
            </a:solidFill>
            <a:miter lim="800000"/>
            <a:headEnd/>
            <a:tailEnd/>
          </a:ln>
        </p:spPr>
        <p:txBody>
          <a:bodyPr wrap="none" anchor="ctr"/>
          <a:lstStyle/>
          <a:p>
            <a:pPr algn="ctr"/>
            <a:r>
              <a:rPr lang="en-GB" sz="2400" b="1">
                <a:solidFill>
                  <a:srgbClr val="FF0000"/>
                </a:solidFill>
              </a:rPr>
              <a:t>F</a:t>
            </a:r>
            <a:endParaRPr lang="en-US" sz="2400" b="1">
              <a:solidFill>
                <a:srgbClr val="FF0000"/>
              </a:solidFill>
            </a:endParaRPr>
          </a:p>
        </p:txBody>
      </p:sp>
      <p:sp>
        <p:nvSpPr>
          <p:cNvPr id="12300" name="AutoShape 12"/>
          <p:cNvSpPr>
            <a:spLocks noChangeArrowheads="1"/>
          </p:cNvSpPr>
          <p:nvPr/>
        </p:nvSpPr>
        <p:spPr bwMode="auto">
          <a:xfrm flipH="1">
            <a:off x="6113048" y="4727575"/>
            <a:ext cx="765175" cy="6286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FF"/>
          </a:solidFill>
          <a:ln w="9525">
            <a:solidFill>
              <a:schemeClr val="tx1"/>
            </a:solidFill>
            <a:miter lim="800000"/>
            <a:headEnd/>
            <a:tailEnd/>
          </a:ln>
        </p:spPr>
        <p:txBody>
          <a:bodyPr wrap="none" anchor="ctr"/>
          <a:lstStyle/>
          <a:p>
            <a:pPr algn="ctr"/>
            <a:r>
              <a:rPr lang="en-GB" sz="2400" b="1">
                <a:solidFill>
                  <a:srgbClr val="FF0000"/>
                </a:solidFill>
              </a:rPr>
              <a:t>F</a:t>
            </a:r>
            <a:endParaRPr lang="en-US" sz="2400" b="1">
              <a:solidFill>
                <a:srgbClr val="FF0000"/>
              </a:solidFill>
            </a:endParaRPr>
          </a:p>
        </p:txBody>
      </p:sp>
      <p:sp>
        <p:nvSpPr>
          <p:cNvPr id="2" name="Title 1"/>
          <p:cNvSpPr>
            <a:spLocks noGrp="1"/>
          </p:cNvSpPr>
          <p:nvPr>
            <p:ph type="title"/>
          </p:nvPr>
        </p:nvSpPr>
        <p:spPr>
          <a:xfrm>
            <a:off x="0" y="281765"/>
            <a:ext cx="9144000" cy="838200"/>
          </a:xfrm>
        </p:spPr>
        <p:txBody>
          <a:bodyPr>
            <a:normAutofit/>
          </a:bodyPr>
          <a:lstStyle/>
          <a:p>
            <a:r>
              <a:rPr lang="en-AU" dirty="0" smtClean="0"/>
              <a:t>Newton’s Law of Universal Gravitation</a:t>
            </a:r>
            <a:endParaRPr lang="en-AU" dirty="0"/>
          </a:p>
        </p:txBody>
      </p:sp>
      <p:sp>
        <p:nvSpPr>
          <p:cNvPr id="3" name="Content Placeholder 2"/>
          <p:cNvSpPr>
            <a:spLocks noGrp="1"/>
          </p:cNvSpPr>
          <p:nvPr>
            <p:ph idx="1"/>
          </p:nvPr>
        </p:nvSpPr>
        <p:spPr>
          <a:xfrm>
            <a:off x="304800" y="1554163"/>
            <a:ext cx="8686800" cy="1730821"/>
          </a:xfrm>
          <a:solidFill>
            <a:schemeClr val="bg2">
              <a:lumMod val="90000"/>
              <a:alpha val="60000"/>
            </a:schemeClr>
          </a:solidFill>
        </p:spPr>
        <p:txBody>
          <a:bodyPr/>
          <a:lstStyle/>
          <a:p>
            <a:pPr marL="0" indent="0">
              <a:spcBef>
                <a:spcPct val="50000"/>
              </a:spcBef>
              <a:buNone/>
            </a:pPr>
            <a:r>
              <a:rPr lang="en-GB" sz="2600" dirty="0" smtClean="0">
                <a:solidFill>
                  <a:schemeClr val="accent6">
                    <a:lumMod val="50000"/>
                  </a:schemeClr>
                </a:solidFill>
                <a:latin typeface="Arial" panose="020B0604020202020204" pitchFamily="34" charset="0"/>
                <a:cs typeface="Arial" panose="020B0604020202020204" pitchFamily="34" charset="0"/>
              </a:rPr>
              <a:t>Every mass attracts every other mass with an attractive force which is directly proportional to the product of the masses and inversely proportional to the square of the separation between them.</a:t>
            </a:r>
            <a:endParaRPr lang="en-GB" sz="2600" dirty="0">
              <a:solidFill>
                <a:schemeClr val="accent6">
                  <a:lumMod val="50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7"/>
                                        </p:tgtEl>
                                        <p:attrNameLst>
                                          <p:attrName>style.visibility</p:attrName>
                                        </p:attrNameLst>
                                      </p:cBhvr>
                                      <p:to>
                                        <p:strVal val="visible"/>
                                      </p:to>
                                    </p:set>
                                  </p:childTnLst>
                                </p:cTn>
                              </p:par>
                            </p:childTnLst>
                          </p:cTn>
                        </p:par>
                        <p:par>
                          <p:cTn id="9" fill="hold">
                            <p:stCondLst>
                              <p:cond delay="0"/>
                            </p:stCondLst>
                            <p:childTnLst>
                              <p:par>
                                <p:cTn id="10" presetID="18" presetClass="entr" presetSubtype="6" repeatCount="indefinite" fill="hold" grpId="0" nodeType="afterEffect">
                                  <p:stCondLst>
                                    <p:cond delay="0"/>
                                  </p:stCondLst>
                                  <p:childTnLst>
                                    <p:set>
                                      <p:cBhvr>
                                        <p:cTn id="11" dur="1" fill="hold">
                                          <p:stCondLst>
                                            <p:cond delay="0"/>
                                          </p:stCondLst>
                                        </p:cTn>
                                        <p:tgtEl>
                                          <p:spTgt spid="12298"/>
                                        </p:tgtEl>
                                        <p:attrNameLst>
                                          <p:attrName>style.visibility</p:attrName>
                                        </p:attrNameLst>
                                      </p:cBhvr>
                                      <p:to>
                                        <p:strVal val="visible"/>
                                      </p:to>
                                    </p:set>
                                    <p:animEffect transition="in" filter="strips(downRight)">
                                      <p:cBhvr>
                                        <p:cTn id="12" dur="500"/>
                                        <p:tgtEl>
                                          <p:spTgt spid="12298"/>
                                        </p:tgtEl>
                                      </p:cBhvr>
                                    </p:animEffect>
                                  </p:childTnLst>
                                </p:cTn>
                              </p:par>
                              <p:par>
                                <p:cTn id="13" presetID="18" presetClass="entr" presetSubtype="12" repeatCount="indefinite" fill="hold" grpId="0" nodeType="withEffect">
                                  <p:stCondLst>
                                    <p:cond delay="0"/>
                                  </p:stCondLst>
                                  <p:childTnLst>
                                    <p:set>
                                      <p:cBhvr>
                                        <p:cTn id="14" dur="1" fill="hold">
                                          <p:stCondLst>
                                            <p:cond delay="0"/>
                                          </p:stCondLst>
                                        </p:cTn>
                                        <p:tgtEl>
                                          <p:spTgt spid="12300"/>
                                        </p:tgtEl>
                                        <p:attrNameLst>
                                          <p:attrName>style.visibility</p:attrName>
                                        </p:attrNameLst>
                                      </p:cBhvr>
                                      <p:to>
                                        <p:strVal val="visible"/>
                                      </p:to>
                                    </p:set>
                                    <p:animEffect transition="in" filter="strips(downLeft)">
                                      <p:cBhvr>
                                        <p:cTn id="15" dur="500"/>
                                        <p:tgtEl>
                                          <p:spTgt spid="12300"/>
                                        </p:tgtEl>
                                      </p:cBhvr>
                                    </p:animEffect>
                                  </p:childTnLst>
                                </p:cTn>
                              </p:par>
                              <p:par>
                                <p:cTn id="16" presetID="32" presetClass="emph" presetSubtype="0" repeatCount="indefinite" fill="hold" grpId="1" nodeType="withEffect">
                                  <p:stCondLst>
                                    <p:cond delay="0"/>
                                  </p:stCondLst>
                                  <p:childTnLst>
                                    <p:animClr clrSpc="rgb" dir="cw">
                                      <p:cBhvr override="childStyle">
                                        <p:cTn id="17" dur="100" fill="hold"/>
                                        <p:tgtEl>
                                          <p:spTgt spid="12296"/>
                                        </p:tgtEl>
                                        <p:attrNameLst>
                                          <p:attrName>style.color</p:attrName>
                                        </p:attrNameLst>
                                      </p:cBhvr>
                                      <p:to>
                                        <a:srgbClr val="66FF99"/>
                                      </p:to>
                                    </p:animClr>
                                    <p:animClr clrSpc="rgb" dir="cw">
                                      <p:cBhvr>
                                        <p:cTn id="18" dur="100" fill="hold"/>
                                        <p:tgtEl>
                                          <p:spTgt spid="12296"/>
                                        </p:tgtEl>
                                        <p:attrNameLst>
                                          <p:attrName>fillcolor</p:attrName>
                                        </p:attrNameLst>
                                      </p:cBhvr>
                                      <p:to>
                                        <a:srgbClr val="66FF99"/>
                                      </p:to>
                                    </p:animClr>
                                    <p:set>
                                      <p:cBhvr>
                                        <p:cTn id="19" dur="100" fill="hold"/>
                                        <p:tgtEl>
                                          <p:spTgt spid="12296"/>
                                        </p:tgtEl>
                                        <p:attrNameLst>
                                          <p:attrName>fill.type</p:attrName>
                                        </p:attrNameLst>
                                      </p:cBhvr>
                                      <p:to>
                                        <p:strVal val="solid"/>
                                      </p:to>
                                    </p:set>
                                    <p:set>
                                      <p:cBhvr>
                                        <p:cTn id="20" dur="100" fill="hold"/>
                                        <p:tgtEl>
                                          <p:spTgt spid="12296"/>
                                        </p:tgtEl>
                                        <p:attrNameLst>
                                          <p:attrName>fill.on</p:attrName>
                                        </p:attrNameLst>
                                      </p:cBhvr>
                                      <p:to>
                                        <p:strVal val="true"/>
                                      </p:to>
                                    </p:set>
                                    <p:animRot by="120000">
                                      <p:cBhvr>
                                        <p:cTn id="21" dur="100" fill="hold">
                                          <p:stCondLst>
                                            <p:cond delay="0"/>
                                          </p:stCondLst>
                                        </p:cTn>
                                        <p:tgtEl>
                                          <p:spTgt spid="12296"/>
                                        </p:tgtEl>
                                        <p:attrNameLst>
                                          <p:attrName>r</p:attrName>
                                        </p:attrNameLst>
                                      </p:cBhvr>
                                    </p:animRot>
                                    <p:animRot by="-240000">
                                      <p:cBhvr>
                                        <p:cTn id="22" dur="200" fill="hold">
                                          <p:stCondLst>
                                            <p:cond delay="200"/>
                                          </p:stCondLst>
                                        </p:cTn>
                                        <p:tgtEl>
                                          <p:spTgt spid="12296"/>
                                        </p:tgtEl>
                                        <p:attrNameLst>
                                          <p:attrName>r</p:attrName>
                                        </p:attrNameLst>
                                      </p:cBhvr>
                                    </p:animRot>
                                    <p:animRot by="240000">
                                      <p:cBhvr>
                                        <p:cTn id="23" dur="200" fill="hold">
                                          <p:stCondLst>
                                            <p:cond delay="400"/>
                                          </p:stCondLst>
                                        </p:cTn>
                                        <p:tgtEl>
                                          <p:spTgt spid="12296"/>
                                        </p:tgtEl>
                                        <p:attrNameLst>
                                          <p:attrName>r</p:attrName>
                                        </p:attrNameLst>
                                      </p:cBhvr>
                                    </p:animRot>
                                    <p:animRot by="-240000">
                                      <p:cBhvr>
                                        <p:cTn id="24" dur="200" fill="hold">
                                          <p:stCondLst>
                                            <p:cond delay="600"/>
                                          </p:stCondLst>
                                        </p:cTn>
                                        <p:tgtEl>
                                          <p:spTgt spid="12296"/>
                                        </p:tgtEl>
                                        <p:attrNameLst>
                                          <p:attrName>r</p:attrName>
                                        </p:attrNameLst>
                                      </p:cBhvr>
                                    </p:animRot>
                                    <p:animRot by="120000">
                                      <p:cBhvr>
                                        <p:cTn id="25" dur="200" fill="hold">
                                          <p:stCondLst>
                                            <p:cond delay="800"/>
                                          </p:stCondLst>
                                        </p:cTn>
                                        <p:tgtEl>
                                          <p:spTgt spid="12296"/>
                                        </p:tgtEl>
                                        <p:attrNameLst>
                                          <p:attrName>r</p:attrName>
                                        </p:attrNameLst>
                                      </p:cBhvr>
                                    </p:animRot>
                                  </p:childTnLst>
                                </p:cTn>
                              </p:par>
                              <p:par>
                                <p:cTn id="26" presetID="32" presetClass="emph" presetSubtype="0" repeatCount="indefinite" fill="hold" grpId="1" nodeType="withEffect">
                                  <p:stCondLst>
                                    <p:cond delay="0"/>
                                  </p:stCondLst>
                                  <p:childTnLst>
                                    <p:animClr clrSpc="rgb" dir="cw">
                                      <p:cBhvr override="childStyle">
                                        <p:cTn id="27" dur="100" fill="hold"/>
                                        <p:tgtEl>
                                          <p:spTgt spid="12297"/>
                                        </p:tgtEl>
                                        <p:attrNameLst>
                                          <p:attrName>style.color</p:attrName>
                                        </p:attrNameLst>
                                      </p:cBhvr>
                                      <p:to>
                                        <a:srgbClr val="66FF99"/>
                                      </p:to>
                                    </p:animClr>
                                    <p:animClr clrSpc="rgb" dir="cw">
                                      <p:cBhvr>
                                        <p:cTn id="28" dur="100" fill="hold"/>
                                        <p:tgtEl>
                                          <p:spTgt spid="12297"/>
                                        </p:tgtEl>
                                        <p:attrNameLst>
                                          <p:attrName>fillcolor</p:attrName>
                                        </p:attrNameLst>
                                      </p:cBhvr>
                                      <p:to>
                                        <a:srgbClr val="66FF99"/>
                                      </p:to>
                                    </p:animClr>
                                    <p:set>
                                      <p:cBhvr>
                                        <p:cTn id="29" dur="100" fill="hold"/>
                                        <p:tgtEl>
                                          <p:spTgt spid="12297"/>
                                        </p:tgtEl>
                                        <p:attrNameLst>
                                          <p:attrName>fill.type</p:attrName>
                                        </p:attrNameLst>
                                      </p:cBhvr>
                                      <p:to>
                                        <p:strVal val="solid"/>
                                      </p:to>
                                    </p:set>
                                    <p:set>
                                      <p:cBhvr>
                                        <p:cTn id="30" dur="100" fill="hold"/>
                                        <p:tgtEl>
                                          <p:spTgt spid="12297"/>
                                        </p:tgtEl>
                                        <p:attrNameLst>
                                          <p:attrName>fill.on</p:attrName>
                                        </p:attrNameLst>
                                      </p:cBhvr>
                                      <p:to>
                                        <p:strVal val="true"/>
                                      </p:to>
                                    </p:set>
                                    <p:animRot by="120000">
                                      <p:cBhvr>
                                        <p:cTn id="31" dur="100" fill="hold">
                                          <p:stCondLst>
                                            <p:cond delay="0"/>
                                          </p:stCondLst>
                                        </p:cTn>
                                        <p:tgtEl>
                                          <p:spTgt spid="12297"/>
                                        </p:tgtEl>
                                        <p:attrNameLst>
                                          <p:attrName>r</p:attrName>
                                        </p:attrNameLst>
                                      </p:cBhvr>
                                    </p:animRot>
                                    <p:animRot by="-240000">
                                      <p:cBhvr>
                                        <p:cTn id="32" dur="200" fill="hold">
                                          <p:stCondLst>
                                            <p:cond delay="200"/>
                                          </p:stCondLst>
                                        </p:cTn>
                                        <p:tgtEl>
                                          <p:spTgt spid="12297"/>
                                        </p:tgtEl>
                                        <p:attrNameLst>
                                          <p:attrName>r</p:attrName>
                                        </p:attrNameLst>
                                      </p:cBhvr>
                                    </p:animRot>
                                    <p:animRot by="240000">
                                      <p:cBhvr>
                                        <p:cTn id="33" dur="200" fill="hold">
                                          <p:stCondLst>
                                            <p:cond delay="400"/>
                                          </p:stCondLst>
                                        </p:cTn>
                                        <p:tgtEl>
                                          <p:spTgt spid="12297"/>
                                        </p:tgtEl>
                                        <p:attrNameLst>
                                          <p:attrName>r</p:attrName>
                                        </p:attrNameLst>
                                      </p:cBhvr>
                                    </p:animRot>
                                    <p:animRot by="-240000">
                                      <p:cBhvr>
                                        <p:cTn id="34" dur="200" fill="hold">
                                          <p:stCondLst>
                                            <p:cond delay="600"/>
                                          </p:stCondLst>
                                        </p:cTn>
                                        <p:tgtEl>
                                          <p:spTgt spid="12297"/>
                                        </p:tgtEl>
                                        <p:attrNameLst>
                                          <p:attrName>r</p:attrName>
                                        </p:attrNameLst>
                                      </p:cBhvr>
                                    </p:animRot>
                                    <p:animRot by="120000">
                                      <p:cBhvr>
                                        <p:cTn id="35" dur="200" fill="hold">
                                          <p:stCondLst>
                                            <p:cond delay="800"/>
                                          </p:stCondLst>
                                        </p:cTn>
                                        <p:tgtEl>
                                          <p:spTgt spid="1229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animBg="1"/>
      <p:bldP spid="12296" grpId="1" animBg="1"/>
      <p:bldP spid="12297" grpId="0" animBg="1"/>
      <p:bldP spid="12297" grpId="1" animBg="1"/>
      <p:bldP spid="12298" grpId="0" animBg="1"/>
      <p:bldP spid="1230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Acceleration</a:t>
            </a:r>
            <a:endParaRPr lang="en-US" dirty="0"/>
          </a:p>
        </p:txBody>
      </p:sp>
      <p:sp>
        <p:nvSpPr>
          <p:cNvPr id="38915" name="Content Placeholder 2"/>
          <p:cNvSpPr>
            <a:spLocks noGrp="1"/>
          </p:cNvSpPr>
          <p:nvPr>
            <p:ph idx="1"/>
          </p:nvPr>
        </p:nvSpPr>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2.4e:</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A tumble dryer is designed so that it will “air” clothing by allowing it to fall directly to the bottom of the tumbler rather than continually sticking to its sides. If the dryer has a 50.0 cm diameter, below what speed (in rpm) should it operate to achieve a tumbling action? </a:t>
            </a: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648"/>
            <a:ext cx="8686800" cy="838200"/>
          </a:xfrm>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1082749"/>
          </a:xfrm>
          <a:solidFill>
            <a:schemeClr val="bg2">
              <a:lumMod val="90000"/>
              <a:alpha val="60000"/>
            </a:schemeClr>
          </a:solidFill>
        </p:spPr>
        <p:txBody>
          <a:bodyPr/>
          <a:lstStyle/>
          <a:p>
            <a:pPr eaLnBrk="1" hangingPunct="1">
              <a:spcBef>
                <a:spcPct val="0"/>
              </a:spcBef>
              <a:buFont typeface="Wingdings 2" pitchFamily="18" charset="2"/>
              <a:buNone/>
            </a:pPr>
            <a:r>
              <a:rPr lang="en-AU" dirty="0" smtClean="0">
                <a:latin typeface="Arial" panose="020B0604020202020204" pitchFamily="34" charset="0"/>
                <a:cs typeface="Arial" panose="020B0604020202020204" pitchFamily="34" charset="0"/>
              </a:rPr>
              <a:t>F</a:t>
            </a:r>
            <a:r>
              <a:rPr lang="en-AU" baseline="-25000" dirty="0" smtClean="0">
                <a:latin typeface="Arial" panose="020B0604020202020204" pitchFamily="34" charset="0"/>
                <a:cs typeface="Arial" panose="020B0604020202020204" pitchFamily="34" charset="0"/>
              </a:rPr>
              <a:t>c</a:t>
            </a:r>
            <a:r>
              <a:rPr lang="en-AU" dirty="0" smtClean="0">
                <a:latin typeface="Arial" panose="020B0604020202020204" pitchFamily="34" charset="0"/>
                <a:cs typeface="Arial" panose="020B0604020202020204" pitchFamily="34" charset="0"/>
              </a:rPr>
              <a:t> = </a:t>
            </a:r>
            <a:r>
              <a:rPr lang="en-AU" u="sng" dirty="0" smtClean="0">
                <a:latin typeface="Arial" panose="020B0604020202020204" pitchFamily="34" charset="0"/>
                <a:cs typeface="Arial" panose="020B0604020202020204" pitchFamily="34" charset="0"/>
              </a:rPr>
              <a:t> mv</a:t>
            </a:r>
            <a:r>
              <a:rPr lang="en-AU" u="sng" baseline="30000" dirty="0" smtClean="0">
                <a:latin typeface="Arial" panose="020B0604020202020204" pitchFamily="34" charset="0"/>
                <a:cs typeface="Arial" panose="020B0604020202020204" pitchFamily="34" charset="0"/>
              </a:rPr>
              <a:t>2</a:t>
            </a:r>
            <a:r>
              <a:rPr lang="en-AU" u="sng" dirty="0" smtClean="0">
                <a:latin typeface="Arial" panose="020B0604020202020204" pitchFamily="34" charset="0"/>
                <a:cs typeface="Arial" panose="020B0604020202020204" pitchFamily="34" charset="0"/>
              </a:rPr>
              <a:t> </a:t>
            </a:r>
            <a:r>
              <a:rPr lang="en-AU" dirty="0" smtClean="0">
                <a:latin typeface="Arial" panose="020B0604020202020204" pitchFamily="34" charset="0"/>
                <a:cs typeface="Arial" panose="020B0604020202020204" pitchFamily="34" charset="0"/>
              </a:rPr>
              <a:t> = </a:t>
            </a:r>
            <a:r>
              <a:rPr lang="en-AU" u="sng" dirty="0" smtClean="0">
                <a:latin typeface="Arial" panose="020B0604020202020204" pitchFamily="34" charset="0"/>
                <a:cs typeface="Arial" panose="020B0604020202020204" pitchFamily="34" charset="0"/>
              </a:rPr>
              <a:t> 4 m </a:t>
            </a:r>
            <a:r>
              <a:rPr lang="en-AU" u="sng" dirty="0" smtClean="0">
                <a:latin typeface="Arial" panose="020B0604020202020204" pitchFamily="34" charset="0"/>
                <a:cs typeface="Arial" panose="020B0604020202020204" pitchFamily="34" charset="0"/>
                <a:sym typeface="Symbol" panose="05050102010706020507" pitchFamily="18" charset="2"/>
              </a:rPr>
              <a:t></a:t>
            </a:r>
            <a:r>
              <a:rPr lang="en-AU" u="sng" baseline="30000" dirty="0" smtClean="0">
                <a:latin typeface="Arial" panose="020B0604020202020204" pitchFamily="34" charset="0"/>
                <a:cs typeface="Arial" panose="020B0604020202020204" pitchFamily="34" charset="0"/>
              </a:rPr>
              <a:t>2</a:t>
            </a:r>
            <a:r>
              <a:rPr lang="en-AU" u="sng" dirty="0" smtClean="0">
                <a:latin typeface="Arial" panose="020B0604020202020204" pitchFamily="34" charset="0"/>
                <a:cs typeface="Arial" panose="020B0604020202020204" pitchFamily="34" charset="0"/>
              </a:rPr>
              <a:t> r </a:t>
            </a:r>
            <a:r>
              <a:rPr lang="en-AU" dirty="0" smtClean="0">
                <a:latin typeface="Arial" panose="020B0604020202020204" pitchFamily="34" charset="0"/>
                <a:cs typeface="Arial" panose="020B0604020202020204" pitchFamily="34" charset="0"/>
              </a:rPr>
              <a:t> = </a:t>
            </a:r>
            <a:r>
              <a:rPr lang="en-AU" u="sng" dirty="0" smtClean="0">
                <a:latin typeface="Arial" panose="020B0604020202020204" pitchFamily="34" charset="0"/>
                <a:cs typeface="Arial" panose="020B0604020202020204" pitchFamily="34" charset="0"/>
              </a:rPr>
              <a:t> </a:t>
            </a:r>
            <a:r>
              <a:rPr lang="en-AU" u="sng" dirty="0" err="1" smtClean="0">
                <a:latin typeface="Arial" panose="020B0604020202020204" pitchFamily="34" charset="0"/>
                <a:cs typeface="Arial" panose="020B0604020202020204" pitchFamily="34" charset="0"/>
              </a:rPr>
              <a:t>GMm</a:t>
            </a:r>
            <a:r>
              <a:rPr lang="en-AU" u="sng" dirty="0" smtClean="0">
                <a:latin typeface="Arial" panose="020B0604020202020204" pitchFamily="34" charset="0"/>
                <a:cs typeface="Arial" panose="020B0604020202020204" pitchFamily="34" charset="0"/>
              </a:rPr>
              <a:t> </a:t>
            </a:r>
            <a:r>
              <a:rPr lang="en-AU" dirty="0" smtClean="0">
                <a:latin typeface="Arial" panose="020B0604020202020204" pitchFamily="34" charset="0"/>
                <a:cs typeface="Arial" panose="020B0604020202020204" pitchFamily="34" charset="0"/>
              </a:rPr>
              <a:t> = </a:t>
            </a:r>
            <a:r>
              <a:rPr lang="en-AU" dirty="0" err="1" smtClean="0">
                <a:latin typeface="Arial" panose="020B0604020202020204" pitchFamily="34" charset="0"/>
                <a:cs typeface="Arial" panose="020B0604020202020204" pitchFamily="34" charset="0"/>
              </a:rPr>
              <a:t>F</a:t>
            </a:r>
            <a:r>
              <a:rPr lang="en-AU" baseline="-25000" dirty="0" err="1" smtClean="0">
                <a:latin typeface="Arial" panose="020B0604020202020204" pitchFamily="34" charset="0"/>
                <a:cs typeface="Arial" panose="020B0604020202020204" pitchFamily="34" charset="0"/>
              </a:rPr>
              <a:t>g</a:t>
            </a:r>
            <a:endParaRPr lang="en-AU" baseline="-25000" dirty="0" smtClean="0">
              <a:latin typeface="Arial" panose="020B0604020202020204" pitchFamily="34" charset="0"/>
              <a:cs typeface="Arial" panose="020B0604020202020204" pitchFamily="34" charset="0"/>
            </a:endParaRPr>
          </a:p>
          <a:p>
            <a:pPr eaLnBrk="1" hangingPunct="1">
              <a:spcBef>
                <a:spcPct val="0"/>
              </a:spcBef>
              <a:buFont typeface="Wingdings 2" pitchFamily="18" charset="2"/>
              <a:buNone/>
            </a:pPr>
            <a:r>
              <a:rPr lang="en-AU" dirty="0" smtClean="0">
                <a:latin typeface="Arial" panose="020B0604020202020204" pitchFamily="34" charset="0"/>
                <a:cs typeface="Arial" panose="020B0604020202020204" pitchFamily="34" charset="0"/>
              </a:rPr>
              <a:t>		 r   	         T</a:t>
            </a:r>
            <a:r>
              <a:rPr lang="en-AU" baseline="30000" dirty="0" smtClean="0">
                <a:latin typeface="Arial" panose="020B0604020202020204" pitchFamily="34" charset="0"/>
                <a:cs typeface="Arial" panose="020B0604020202020204" pitchFamily="34" charset="0"/>
              </a:rPr>
              <a:t>2</a:t>
            </a:r>
            <a:r>
              <a:rPr lang="en-AU" dirty="0" smtClean="0">
                <a:latin typeface="Arial" panose="020B0604020202020204" pitchFamily="34" charset="0"/>
                <a:cs typeface="Arial" panose="020B0604020202020204" pitchFamily="34" charset="0"/>
              </a:rPr>
              <a:t>              r</a:t>
            </a:r>
            <a:r>
              <a:rPr lang="en-AU" baseline="30000" dirty="0" smtClean="0">
                <a:latin typeface="Arial" panose="020B0604020202020204" pitchFamily="34" charset="0"/>
                <a:cs typeface="Arial" panose="020B0604020202020204" pitchFamily="34" charset="0"/>
              </a:rPr>
              <a:t>2</a:t>
            </a:r>
          </a:p>
        </p:txBody>
      </p:sp>
      <p:sp>
        <p:nvSpPr>
          <p:cNvPr id="4" name="Title 1"/>
          <p:cNvSpPr txBox="1">
            <a:spLocks/>
          </p:cNvSpPr>
          <p:nvPr/>
        </p:nvSpPr>
        <p:spPr>
          <a:xfrm>
            <a:off x="304800" y="3089572"/>
            <a:ext cx="8686800" cy="838200"/>
          </a:xfrm>
          <a:prstGeom prst="rect">
            <a:avLst/>
          </a:prstGeom>
        </p:spPr>
        <p:txBody>
          <a:bodyPr vert="horz"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3600" b="0" i="0" u="none" strike="noStrike" kern="1200" cap="all" spc="0" normalizeH="0" baseline="0" noProof="0" dirty="0" smtClean="0">
                <a:ln>
                  <a:noFill/>
                </a:ln>
                <a:solidFill>
                  <a:schemeClr val="tx2"/>
                </a:solidFill>
                <a:effectLst>
                  <a:reflection blurRad="12700" stA="48000" endA="300" endPos="55000" dir="5400000" sy="-90000" algn="bl" rotWithShape="0"/>
                </a:effectLst>
                <a:uLnTx/>
                <a:uFillTx/>
                <a:latin typeface="+mj-lt"/>
                <a:ea typeface="+mj-ea"/>
                <a:cs typeface="+mj-cs"/>
              </a:rPr>
              <a:t>Satellite Acceleration</a:t>
            </a:r>
            <a:endParaRPr kumimoji="0" lang="en-US" sz="3600" b="0" i="0" u="none" strike="noStrike" kern="1200" cap="all" spc="0" normalizeH="0" baseline="0" noProof="0" dirty="0">
              <a:ln>
                <a:noFill/>
              </a:ln>
              <a:solidFill>
                <a:schemeClr val="tx2"/>
              </a:solidFill>
              <a:effectLst>
                <a:reflection blurRad="12700" stA="48000" endA="300" endPos="55000" dir="5400000" sy="-90000" algn="bl" rotWithShape="0"/>
              </a:effectLst>
              <a:uLnTx/>
              <a:uFillTx/>
              <a:latin typeface="+mj-lt"/>
              <a:ea typeface="+mj-ea"/>
              <a:cs typeface="+mj-cs"/>
            </a:endParaRPr>
          </a:p>
        </p:txBody>
      </p:sp>
      <p:sp>
        <p:nvSpPr>
          <p:cNvPr id="5" name="Content Placeholder 2"/>
          <p:cNvSpPr txBox="1">
            <a:spLocks/>
          </p:cNvSpPr>
          <p:nvPr/>
        </p:nvSpPr>
        <p:spPr bwMode="auto">
          <a:xfrm>
            <a:off x="304800" y="4293096"/>
            <a:ext cx="8686800" cy="1877338"/>
          </a:xfrm>
          <a:prstGeom prst="rect">
            <a:avLst/>
          </a:prstGeom>
          <a:solidFill>
            <a:schemeClr val="bg2">
              <a:lumMod val="90000"/>
              <a:alpha val="60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buClr>
                <a:schemeClr val="accent1"/>
              </a:buClr>
              <a:buSzPct val="70000"/>
              <a:defRPr/>
            </a:pP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a</a:t>
            </a:r>
            <a:r>
              <a:rPr kumimoji="0" lang="en-AU" sz="3200" b="0" i="0" u="none" strike="noStrike" kern="1200" cap="none" spc="0" normalizeH="0" baseline="-25000" noProof="0" dirty="0" smtClean="0">
                <a:ln>
                  <a:noFill/>
                </a:ln>
                <a:solidFill>
                  <a:schemeClr val="tx2"/>
                </a:solidFill>
                <a:effectLst/>
                <a:uLnTx/>
                <a:uFillTx/>
                <a:latin typeface="Arial" panose="020B0604020202020204" pitchFamily="34" charset="0"/>
                <a:cs typeface="Arial" panose="020B0604020202020204" pitchFamily="34" charset="0"/>
              </a:rPr>
              <a:t>c</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v</a:t>
            </a:r>
            <a:r>
              <a:rPr kumimoji="0" lang="en-AU" sz="3200" b="0" i="0" u="sng"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4 </a:t>
            </a:r>
            <a:r>
              <a:rPr lang="en-AU" sz="3200" u="sng" dirty="0">
                <a:latin typeface="Arial" panose="020B0604020202020204" pitchFamily="34" charset="0"/>
                <a:cs typeface="Arial" panose="020B0604020202020204" pitchFamily="34" charset="0"/>
                <a:sym typeface="Symbol" panose="05050102010706020507" pitchFamily="18" charset="2"/>
              </a:rPr>
              <a:t> </a:t>
            </a:r>
            <a:r>
              <a:rPr kumimoji="0" lang="en-AU" sz="3200" b="0" i="0" u="sng"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r </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a:t>
            </a:r>
            <a:r>
              <a:rPr kumimoji="0" lang="en-AU" sz="3200" b="0" i="0" u="sng"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GM </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 g</a:t>
            </a:r>
          </a:p>
          <a:p>
            <a:pPr marL="342900" marR="0" lvl="0" indent="-342900" algn="l" defTabSz="914400" rtl="0" eaLnBrk="1" fontAlgn="base" latinLnBrk="0" hangingPunct="1">
              <a:lnSpc>
                <a:spcPct val="100000"/>
              </a:lnSpc>
              <a:spcBef>
                <a:spcPct val="0"/>
              </a:spcBef>
              <a:spcAft>
                <a:spcPct val="0"/>
              </a:spcAft>
              <a:buClr>
                <a:schemeClr val="accent1"/>
              </a:buClr>
              <a:buSzPct val="70000"/>
              <a:buFont typeface="Wingdings 2" pitchFamily="18" charset="2"/>
              <a:buNone/>
              <a:tabLst/>
              <a:defRPr/>
            </a:pP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r   	   T</a:t>
            </a:r>
            <a:r>
              <a:rPr kumimoji="0" lang="en-AU" sz="3200" b="0" i="0" u="none"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r>
              <a:rPr kumimoji="0" lang="en-AU"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rPr>
              <a:t>            r</a:t>
            </a:r>
            <a:r>
              <a:rPr kumimoji="0" lang="en-AU" sz="3200" b="0" i="0" u="none" strike="noStrike" kern="1200" cap="none" spc="0" normalizeH="0" baseline="30000" noProof="0" dirty="0" smtClean="0">
                <a:ln>
                  <a:noFill/>
                </a:ln>
                <a:solidFill>
                  <a:schemeClr val="tx2"/>
                </a:solidFill>
                <a:effectLst/>
                <a:uLnTx/>
                <a:uFillTx/>
                <a:latin typeface="Arial" panose="020B0604020202020204" pitchFamily="34" charset="0"/>
                <a:cs typeface="Arial" panose="020B0604020202020204" pitchFamily="34" charset="0"/>
              </a:rPr>
              <a:t>2</a:t>
            </a:r>
          </a:p>
          <a:p>
            <a:pPr marL="342900" marR="0" lvl="0" indent="-342900" algn="l" defTabSz="914400" rtl="0" eaLnBrk="1" fontAlgn="base" latinLnBrk="0" hangingPunct="1">
              <a:lnSpc>
                <a:spcPct val="100000"/>
              </a:lnSpc>
              <a:spcBef>
                <a:spcPct val="0"/>
              </a:spcBef>
              <a:spcAft>
                <a:spcPct val="0"/>
              </a:spcAft>
              <a:buClr>
                <a:schemeClr val="accent1"/>
              </a:buClr>
              <a:buSzPct val="70000"/>
              <a:buFont typeface="Wingdings 2" pitchFamily="18" charset="2"/>
              <a:buNone/>
              <a:tabLst/>
              <a:defRPr/>
            </a:pPr>
            <a:endParaRPr lang="en-AU" sz="3200" baseline="30000" dirty="0">
              <a:solidFill>
                <a:schemeClr val="tx2"/>
              </a:solidFill>
              <a:latin typeface="Arial" panose="020B0604020202020204" pitchFamily="34" charset="0"/>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
                <a:schemeClr val="accent1"/>
              </a:buClr>
              <a:buSzPct val="70000"/>
              <a:buFont typeface="Wingdings 2" pitchFamily="18" charset="2"/>
              <a:buNone/>
              <a:tabLst/>
              <a:defRPr/>
            </a:pPr>
            <a:r>
              <a:rPr kumimoji="0" lang="en-AU" sz="3200" b="0" i="0" u="none" strike="noStrike" kern="1200" cap="none" spc="0" normalizeH="0" noProof="0" dirty="0" smtClean="0">
                <a:ln>
                  <a:noFill/>
                </a:ln>
                <a:solidFill>
                  <a:schemeClr val="tx2"/>
                </a:solidFill>
                <a:effectLst/>
                <a:uLnTx/>
                <a:uFillTx/>
                <a:latin typeface="Arial" panose="020B0604020202020204" pitchFamily="34" charset="0"/>
                <a:cs typeface="Arial" panose="020B0604020202020204" pitchFamily="34" charset="0"/>
              </a:rPr>
              <a:t>F = ma</a:t>
            </a:r>
          </a:p>
          <a:p>
            <a:pPr marL="342900" marR="0" lvl="0" indent="-342900" algn="l" defTabSz="914400" rtl="0" eaLnBrk="1" fontAlgn="base" latinLnBrk="0" hangingPunct="1">
              <a:lnSpc>
                <a:spcPct val="100000"/>
              </a:lnSpc>
              <a:spcBef>
                <a:spcPct val="20000"/>
              </a:spcBef>
              <a:spcAft>
                <a:spcPct val="0"/>
              </a:spcAft>
              <a:buClr>
                <a:schemeClr val="accent1"/>
              </a:buClr>
              <a:buSzPct val="70000"/>
              <a:buFont typeface="Wingdings 2" pitchFamily="18" charset="2"/>
              <a:buNone/>
              <a:tabLst/>
              <a:defRPr/>
            </a:pPr>
            <a:endParaRPr kumimoji="0" lang="en-US" sz="3200" b="0" i="0" u="none" strike="noStrike" kern="1200" cap="none" spc="0" normalizeH="0" baseline="0" noProof="0" dirty="0" smtClean="0">
              <a:ln>
                <a:noFill/>
              </a:ln>
              <a:solidFill>
                <a:schemeClr val="tx2"/>
              </a:solidFill>
              <a:effectLst/>
              <a:uLnTx/>
              <a:uFillTx/>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4160853"/>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2.4f:</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Two small jars of Vegemite, each of mass 300 g are resting on a kitchen bench some 15.0 cm apart (centre to centre).</a:t>
            </a:r>
          </a:p>
          <a:p>
            <a:pPr eaLnBrk="1" hangingPunct="1">
              <a:buNone/>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Determine the gravitational force of attraction between these two jars?</a:t>
            </a:r>
          </a:p>
          <a:p>
            <a:pPr marL="514350" indent="-514350" eaLnBrk="1" hangingPunct="1">
              <a:buClr>
                <a:schemeClr val="tx2"/>
              </a:buClr>
              <a:buSzPct val="100000"/>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Why do they not accelerate towards each other?</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4160853"/>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2.4g:</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John has a mass of 55.0 kg. What will be:</a:t>
            </a: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His weight on the Earths surface?</a:t>
            </a: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His weight at an altitude of 700 km above the  Earths surface?</a:t>
            </a:r>
          </a:p>
          <a:p>
            <a:pPr marL="514350" indent="-514350" eaLnBrk="1" hangingPunct="1">
              <a:buClr>
                <a:schemeClr val="tx2"/>
              </a:buClr>
              <a:buSzPct val="100000"/>
              <a:buFont typeface="Wingdings 2" pitchFamily="18" charset="2"/>
              <a:buAutoNum type="alphaLcParenR"/>
            </a:pPr>
            <a:r>
              <a:rPr lang="en-AU" sz="2600" dirty="0" smtClean="0">
                <a:latin typeface="Arial" panose="020B0604020202020204" pitchFamily="34" charset="0"/>
                <a:cs typeface="Arial" panose="020B0604020202020204" pitchFamily="34" charset="0"/>
              </a:rPr>
              <a:t>His apparent weight while orbiting in a satellite 700 km above the Earths surface. Explain?</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3891061"/>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2.4h:</a:t>
            </a:r>
            <a:r>
              <a:rPr lang="en-AU" sz="2600" b="1" dirty="0" smtClean="0">
                <a:latin typeface="Arial" panose="020B0604020202020204" pitchFamily="34" charset="0"/>
                <a:cs typeface="Arial" panose="020B0604020202020204" pitchFamily="34" charset="0"/>
              </a:rPr>
              <a:t> </a:t>
            </a:r>
            <a:r>
              <a:rPr lang="en-AU" sz="2600" dirty="0" smtClean="0">
                <a:latin typeface="Arial" panose="020B0604020202020204" pitchFamily="34" charset="0"/>
                <a:cs typeface="Arial" panose="020B0604020202020204" pitchFamily="34" charset="0"/>
              </a:rPr>
              <a:t>Due to the Earths rotation (once every 24 hrs) a persons apparent or measurable weight is less than expected.</a:t>
            </a: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Where would this effect be most noticeable, at the equator or the poles of the Earth?</a:t>
            </a: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Calculate the maximum percentage difference that this effect will have on your measurable weight.</a:t>
            </a: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If you want to lose your weight completely, what should the period of the Earth’s rotation be?</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554163"/>
            <a:ext cx="8686800" cy="4971181"/>
          </a:xfrm>
          <a:solidFill>
            <a:schemeClr val="bg2">
              <a:lumMod val="90000"/>
              <a:alpha val="60000"/>
            </a:schemeClr>
          </a:solidFill>
        </p:spPr>
        <p:txBody>
          <a:bodyPr/>
          <a:lstStyle/>
          <a:p>
            <a:pPr eaLnBrk="1" hangingPunct="1">
              <a:buNone/>
            </a:pPr>
            <a:r>
              <a:rPr lang="en-AU" sz="2600" b="1" u="sng" dirty="0" smtClean="0">
                <a:latin typeface="Arial" panose="020B0604020202020204" pitchFamily="34" charset="0"/>
                <a:cs typeface="Arial" panose="020B0604020202020204" pitchFamily="34" charset="0"/>
              </a:rPr>
              <a:t>Example 2.4i:</a:t>
            </a:r>
            <a:r>
              <a:rPr lang="en-AU" sz="2600" b="1" dirty="0" smtClean="0">
                <a:latin typeface="Arial" panose="020B0604020202020204" pitchFamily="34" charset="0"/>
                <a:cs typeface="Arial" panose="020B0604020202020204" pitchFamily="34" charset="0"/>
              </a:rPr>
              <a:t> </a:t>
            </a:r>
          </a:p>
          <a:p>
            <a:pPr marL="514350" indent="-514350" eaLnBrk="1" hangingPunct="1">
              <a:buClr>
                <a:schemeClr val="tx2"/>
              </a:buClr>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Calculate the force of gravitational attraction that the Earth exerts on the Moon. </a:t>
            </a:r>
          </a:p>
          <a:p>
            <a:pPr marL="514350" indent="-514350" eaLnBrk="1" hangingPunct="1">
              <a:buClr>
                <a:schemeClr val="tx2"/>
              </a:buClr>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Calculate the force of gravitational attraction that the Moon exerts on the Earth.</a:t>
            </a:r>
          </a:p>
          <a:p>
            <a:pPr marL="514350" indent="-514350" eaLnBrk="1" hangingPunct="1">
              <a:buClr>
                <a:schemeClr val="tx2"/>
              </a:buClr>
              <a:buFont typeface="Wingdings 2" pitchFamily="18" charset="2"/>
              <a:buAutoNum type="alphaLcParenR"/>
            </a:pPr>
            <a:endParaRPr lang="en-AU" sz="2600" dirty="0" smtClean="0">
              <a:latin typeface="Arial" panose="020B0604020202020204" pitchFamily="34" charset="0"/>
              <a:cs typeface="Arial" panose="020B0604020202020204" pitchFamily="34" charset="0"/>
            </a:endParaRPr>
          </a:p>
          <a:p>
            <a:pPr marL="514350" indent="-514350" eaLnBrk="1" hangingPunct="1">
              <a:buClr>
                <a:schemeClr val="tx2"/>
              </a:buClr>
              <a:buFont typeface="Wingdings 2" pitchFamily="18" charset="2"/>
              <a:buAutoNum type="alphaLcParenR"/>
            </a:pPr>
            <a:r>
              <a:rPr lang="en-AU" sz="2600" dirty="0" smtClean="0">
                <a:latin typeface="Arial" panose="020B0604020202020204" pitchFamily="34" charset="0"/>
                <a:cs typeface="Arial" panose="020B0604020202020204" pitchFamily="34" charset="0"/>
              </a:rPr>
              <a:t>What evidence do we have of the Moon’s attractive force?</a:t>
            </a:r>
          </a:p>
          <a:p>
            <a:pPr eaLnBrk="1" hangingPunct="1">
              <a:buClr>
                <a:schemeClr val="tx2"/>
              </a:buClr>
              <a:buFont typeface="Wingdings 2" pitchFamily="18" charset="2"/>
              <a:buNone/>
            </a:pPr>
            <a:endParaRPr lang="en-US" sz="26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1963"/>
            <a:ext cx="8686800" cy="838200"/>
          </a:xfrm>
        </p:spPr>
        <p:txBody>
          <a:bodyPr/>
          <a:lstStyle/>
          <a:p>
            <a:pPr eaLnBrk="1" hangingPunct="1">
              <a:defRPr/>
            </a:pPr>
            <a:r>
              <a:rPr lang="en-AU" dirty="0" smtClean="0"/>
              <a:t>Satellite Force</a:t>
            </a:r>
            <a:endParaRPr lang="en-US" dirty="0"/>
          </a:p>
        </p:txBody>
      </p:sp>
      <p:sp>
        <p:nvSpPr>
          <p:cNvPr id="33795" name="Content Placeholder 2"/>
          <p:cNvSpPr>
            <a:spLocks noGrp="1"/>
          </p:cNvSpPr>
          <p:nvPr>
            <p:ph idx="1"/>
          </p:nvPr>
        </p:nvSpPr>
        <p:spPr>
          <a:xfrm>
            <a:off x="304800" y="1494299"/>
            <a:ext cx="3691136" cy="1955401"/>
          </a:xfrm>
          <a:solidFill>
            <a:schemeClr val="bg2">
              <a:lumMod val="90000"/>
              <a:alpha val="60000"/>
            </a:schemeClr>
          </a:solidFill>
        </p:spPr>
        <p:txBody>
          <a:bodyPr/>
          <a:lstStyle/>
          <a:p>
            <a:pPr eaLnBrk="1" hangingPunct="1">
              <a:buNone/>
            </a:pPr>
            <a:r>
              <a:rPr lang="en-AU" sz="2800" b="1" u="sng" dirty="0">
                <a:latin typeface="Arial" panose="020B0604020202020204" pitchFamily="34" charset="0"/>
                <a:cs typeface="Arial" panose="020B0604020202020204" pitchFamily="34" charset="0"/>
              </a:rPr>
              <a:t>Example 2.4i</a:t>
            </a:r>
            <a:r>
              <a:rPr lang="en-AU" sz="2800" b="1" u="sng" dirty="0" smtClean="0">
                <a:latin typeface="Arial" panose="020B0604020202020204" pitchFamily="34" charset="0"/>
                <a:cs typeface="Arial" panose="020B0604020202020204" pitchFamily="34" charset="0"/>
              </a:rPr>
              <a:t>:</a:t>
            </a:r>
            <a:endParaRPr lang="en-AU" sz="2800" b="1" dirty="0">
              <a:latin typeface="Arial" panose="020B0604020202020204" pitchFamily="34" charset="0"/>
              <a:cs typeface="Arial" panose="020B0604020202020204" pitchFamily="34" charset="0"/>
            </a:endParaRPr>
          </a:p>
          <a:p>
            <a:pPr marL="514350" indent="-514350" eaLnBrk="1" hangingPunct="1">
              <a:buClr>
                <a:schemeClr val="tx2"/>
              </a:buClr>
              <a:buNone/>
            </a:pPr>
            <a:r>
              <a:rPr lang="en-AU" sz="2800" dirty="0" smtClean="0"/>
              <a:t>The Earths tides are influenced by the Moon’s gravity.</a:t>
            </a:r>
          </a:p>
          <a:p>
            <a:pPr eaLnBrk="1" hangingPunct="1">
              <a:buClr>
                <a:schemeClr val="tx2"/>
              </a:buClr>
              <a:buFont typeface="Wingdings 2" pitchFamily="18" charset="2"/>
              <a:buNone/>
            </a:pPr>
            <a:endParaRPr lang="en-US" sz="2800" dirty="0" smtClean="0"/>
          </a:p>
        </p:txBody>
      </p:sp>
      <p:pic>
        <p:nvPicPr>
          <p:cNvPr id="4" name="Picture 3" descr="Tide-Animation.gif"/>
          <p:cNvPicPr>
            <a:picLocks noChangeAspect="1"/>
          </p:cNvPicPr>
          <p:nvPr/>
        </p:nvPicPr>
        <p:blipFill>
          <a:blip r:embed="rId2"/>
          <a:stretch>
            <a:fillRect/>
          </a:stretch>
        </p:blipFill>
        <p:spPr>
          <a:xfrm>
            <a:off x="4381500" y="1043250"/>
            <a:ext cx="4762500" cy="2857500"/>
          </a:xfrm>
          <a:prstGeom prst="rect">
            <a:avLst/>
          </a:prstGeom>
        </p:spPr>
      </p:pic>
      <p:pic>
        <p:nvPicPr>
          <p:cNvPr id="5" name="Picture 4" descr="tides.gif"/>
          <p:cNvPicPr>
            <a:picLocks noChangeAspect="1"/>
          </p:cNvPicPr>
          <p:nvPr/>
        </p:nvPicPr>
        <p:blipFill>
          <a:blip r:embed="rId3"/>
          <a:stretch>
            <a:fillRect/>
          </a:stretch>
        </p:blipFill>
        <p:spPr>
          <a:xfrm>
            <a:off x="0" y="3934933"/>
            <a:ext cx="6643702" cy="2891683"/>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AU" dirty="0" smtClean="0"/>
              <a:t>Kepler’s Laws Refreshed</a:t>
            </a:r>
            <a:endParaRPr lang="en-US" dirty="0"/>
          </a:p>
        </p:txBody>
      </p:sp>
      <p:sp>
        <p:nvSpPr>
          <p:cNvPr id="33795" name="Content Placeholder 2"/>
          <p:cNvSpPr>
            <a:spLocks noGrp="1"/>
          </p:cNvSpPr>
          <p:nvPr>
            <p:ph idx="1"/>
          </p:nvPr>
        </p:nvSpPr>
        <p:spPr>
          <a:xfrm>
            <a:off x="142844" y="1285861"/>
            <a:ext cx="8848756" cy="5572140"/>
          </a:xfrm>
          <a:solidFill>
            <a:schemeClr val="bg2">
              <a:lumMod val="90000"/>
              <a:alpha val="60000"/>
            </a:schemeClr>
          </a:solidFill>
        </p:spPr>
        <p:txBody>
          <a:bodyPr/>
          <a:lstStyle/>
          <a:p>
            <a:pPr marL="363538" indent="-363538"/>
            <a:r>
              <a:rPr lang="en-AU" sz="2600" dirty="0" smtClean="0"/>
              <a:t>The Law of Ellipses: The path of the planets about the sun is elliptical in shape, with the centre of the sun being located at one focus.</a:t>
            </a:r>
          </a:p>
          <a:p>
            <a:pPr marL="363538" indent="-363538"/>
            <a:r>
              <a:rPr lang="en-AU" sz="2600" dirty="0" smtClean="0"/>
              <a:t>The Law of Equal Areas: An imaginary line drawn from the centre of the sun to the centre of the planet will sweep out equal areas in equal intervals of time.</a:t>
            </a:r>
          </a:p>
          <a:p>
            <a:pPr marL="363538" indent="-363538"/>
            <a:r>
              <a:rPr lang="en-AU" sz="2600" dirty="0" smtClean="0"/>
              <a:t>The Law of Harmonies: The ratio of the squares of the period (T</a:t>
            </a:r>
            <a:r>
              <a:rPr lang="en-AU" sz="2600" baseline="30000" dirty="0" smtClean="0"/>
              <a:t>2</a:t>
            </a:r>
            <a:r>
              <a:rPr lang="en-AU" sz="2600" dirty="0" smtClean="0"/>
              <a:t>) of the planets orbit is equal to the ratio of the cubes of the average distances (r</a:t>
            </a:r>
            <a:r>
              <a:rPr lang="en-AU" sz="2600" baseline="30000" dirty="0" smtClean="0"/>
              <a:t>3</a:t>
            </a:r>
            <a:r>
              <a:rPr lang="en-AU" sz="2600" dirty="0" smtClean="0"/>
              <a:t>) from the sun. </a:t>
            </a:r>
          </a:p>
          <a:p>
            <a:pPr marL="363538" indent="-363538">
              <a:buNone/>
            </a:pPr>
            <a:r>
              <a:rPr lang="en-AU" sz="2600" dirty="0" smtClean="0"/>
              <a:t>		Hence   K = </a:t>
            </a:r>
            <a:r>
              <a:rPr lang="en-AU" sz="2600" u="sng" dirty="0" smtClean="0"/>
              <a:t>  r</a:t>
            </a:r>
            <a:r>
              <a:rPr lang="en-AU" sz="2600" u="sng" baseline="30000" dirty="0" smtClean="0"/>
              <a:t>3</a:t>
            </a:r>
            <a:r>
              <a:rPr lang="en-AU" sz="2600" u="sng" dirty="0" smtClean="0"/>
              <a:t> </a:t>
            </a:r>
            <a:r>
              <a:rPr lang="en-AU" sz="2600" dirty="0" smtClean="0"/>
              <a:t> = </a:t>
            </a:r>
            <a:r>
              <a:rPr lang="en-AU" sz="2600" u="sng" dirty="0" smtClean="0"/>
              <a:t> G  M .</a:t>
            </a:r>
          </a:p>
          <a:p>
            <a:pPr marL="363538" indent="-363538">
              <a:spcBef>
                <a:spcPts val="0"/>
              </a:spcBef>
              <a:buNone/>
            </a:pPr>
            <a:r>
              <a:rPr lang="en-AU" sz="2600" dirty="0" smtClean="0"/>
              <a:t>			            T</a:t>
            </a:r>
            <a:r>
              <a:rPr lang="en-AU" sz="2600" baseline="30000" dirty="0" smtClean="0"/>
              <a:t>2</a:t>
            </a:r>
            <a:r>
              <a:rPr lang="en-AU" sz="2600" dirty="0" smtClean="0"/>
              <a:t>      4 </a:t>
            </a:r>
            <a:r>
              <a:rPr lang="en-AU" sz="2600" dirty="0" smtClean="0">
                <a:latin typeface="Symbol" pitchFamily="18" charset="2"/>
              </a:rPr>
              <a:t>p</a:t>
            </a:r>
            <a:r>
              <a:rPr lang="en-AU" sz="2600" baseline="30000" dirty="0" smtClean="0"/>
              <a:t>2</a:t>
            </a:r>
            <a:r>
              <a:rPr lang="en-AU" sz="2600" dirty="0" smtClean="0"/>
              <a:t>     where K is Kepler’s constant and M is the mass of the body being orbited, </a:t>
            </a:r>
            <a:r>
              <a:rPr lang="en-AU" sz="2600" dirty="0" err="1" smtClean="0"/>
              <a:t>e.g</a:t>
            </a:r>
            <a:r>
              <a:rPr lang="en-AU" sz="2600" dirty="0" smtClean="0"/>
              <a:t> the Sun).</a:t>
            </a:r>
          </a:p>
          <a:p>
            <a:pPr marL="0" indent="0">
              <a:buNone/>
            </a:pPr>
            <a:endParaRPr lang="en-AU" sz="2600"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328592"/>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Context:</a:t>
            </a:r>
            <a:r>
              <a:rPr lang="en-AU" sz="2800" dirty="0">
                <a:solidFill>
                  <a:schemeClr val="accent6">
                    <a:lumMod val="50000"/>
                  </a:schemeClr>
                </a:solidFill>
                <a:latin typeface="Arial" pitchFamily="34" charset="0"/>
                <a:cs typeface="Arial" pitchFamily="34" charset="0"/>
              </a:rPr>
              <a:t> How is this content used to better society?</a:t>
            </a: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971600" y="2564904"/>
            <a:ext cx="6444716" cy="2246769"/>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The relationship between the centripetal acceleration and the gravitational acceleration helps distinguish the type of planets orbiting distant star systems.</a:t>
            </a:r>
          </a:p>
        </p:txBody>
      </p:sp>
    </p:spTree>
    <p:extLst>
      <p:ext uri="{BB962C8B-B14F-4D97-AF65-F5344CB8AC3E}">
        <p14:creationId xmlns:p14="http://schemas.microsoft.com/office/powerpoint/2010/main" val="254565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7283152" cy="5400600"/>
          </a:xfrm>
          <a:solidFill>
            <a:schemeClr val="accent4">
              <a:lumMod val="40000"/>
              <a:lumOff val="60000"/>
              <a:alpha val="60000"/>
            </a:schemeClr>
          </a:solidFill>
        </p:spPr>
        <p:txBody>
          <a:bodyPr/>
          <a:lstStyle/>
          <a:p>
            <a:pPr marL="0" indent="0">
              <a:buNone/>
            </a:pPr>
            <a:r>
              <a:rPr lang="en-AU" sz="2800" b="1" u="sng" dirty="0" smtClean="0">
                <a:solidFill>
                  <a:schemeClr val="accent6">
                    <a:lumMod val="50000"/>
                  </a:schemeClr>
                </a:solidFill>
                <a:latin typeface="Arial" pitchFamily="34" charset="0"/>
                <a:cs typeface="Arial" pitchFamily="34" charset="0"/>
              </a:rPr>
              <a:t>Key Words</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052131"/>
            <a:ext cx="6624735" cy="4401205"/>
          </a:xfrm>
          <a:prstGeom prst="rect">
            <a:avLst/>
          </a:prstGeom>
          <a:noFill/>
        </p:spPr>
        <p:txBody>
          <a:bodyPr wrap="square" rtlCol="0">
            <a:spAutoFit/>
          </a:bodyPr>
          <a:lstStyle/>
          <a:p>
            <a:r>
              <a:rPr lang="en-AU" sz="2800" dirty="0" smtClean="0">
                <a:solidFill>
                  <a:schemeClr val="accent6">
                    <a:lumMod val="50000"/>
                  </a:schemeClr>
                </a:solidFill>
                <a:latin typeface="Arial" pitchFamily="34" charset="0"/>
                <a:cs typeface="Arial" pitchFamily="34" charset="0"/>
              </a:rPr>
              <a:t>Kepler</a:t>
            </a:r>
          </a:p>
          <a:p>
            <a:r>
              <a:rPr lang="en-AU" sz="2800" dirty="0">
                <a:solidFill>
                  <a:schemeClr val="accent6">
                    <a:lumMod val="50000"/>
                  </a:schemeClr>
                </a:solidFill>
                <a:latin typeface="Arial" panose="020B0604020202020204" pitchFamily="34" charset="0"/>
                <a:cs typeface="Arial" panose="020B0604020202020204" pitchFamily="34" charset="0"/>
              </a:rPr>
              <a:t>Law of Ellipses</a:t>
            </a:r>
          </a:p>
          <a:p>
            <a:r>
              <a:rPr lang="en-AU" sz="2800" dirty="0" smtClean="0">
                <a:solidFill>
                  <a:schemeClr val="accent6">
                    <a:lumMod val="50000"/>
                  </a:schemeClr>
                </a:solidFill>
                <a:latin typeface="Arial" panose="020B0604020202020204" pitchFamily="34" charset="0"/>
                <a:cs typeface="Arial" panose="020B0604020202020204" pitchFamily="34" charset="0"/>
              </a:rPr>
              <a:t>Law </a:t>
            </a:r>
            <a:r>
              <a:rPr lang="en-AU" sz="2800" dirty="0">
                <a:solidFill>
                  <a:schemeClr val="accent6">
                    <a:lumMod val="50000"/>
                  </a:schemeClr>
                </a:solidFill>
                <a:latin typeface="Arial" panose="020B0604020202020204" pitchFamily="34" charset="0"/>
                <a:cs typeface="Arial" panose="020B0604020202020204" pitchFamily="34" charset="0"/>
              </a:rPr>
              <a:t>of Equal Areas</a:t>
            </a:r>
          </a:p>
          <a:p>
            <a:r>
              <a:rPr lang="en-AU" sz="2800" dirty="0" smtClean="0">
                <a:solidFill>
                  <a:schemeClr val="accent6">
                    <a:lumMod val="50000"/>
                  </a:schemeClr>
                </a:solidFill>
                <a:latin typeface="Arial" panose="020B0604020202020204" pitchFamily="34" charset="0"/>
                <a:cs typeface="Arial" panose="020B0604020202020204" pitchFamily="34" charset="0"/>
              </a:rPr>
              <a:t>Law </a:t>
            </a:r>
            <a:r>
              <a:rPr lang="en-AU" sz="2800" dirty="0">
                <a:solidFill>
                  <a:schemeClr val="accent6">
                    <a:lumMod val="50000"/>
                  </a:schemeClr>
                </a:solidFill>
                <a:latin typeface="Arial" panose="020B0604020202020204" pitchFamily="34" charset="0"/>
                <a:cs typeface="Arial" panose="020B0604020202020204" pitchFamily="34" charset="0"/>
              </a:rPr>
              <a:t>of </a:t>
            </a:r>
            <a:r>
              <a:rPr lang="en-AU" sz="2800" dirty="0" smtClean="0">
                <a:solidFill>
                  <a:schemeClr val="accent6">
                    <a:lumMod val="50000"/>
                  </a:schemeClr>
                </a:solidFill>
                <a:latin typeface="Arial" pitchFamily="34" charset="0"/>
                <a:cs typeface="Arial" pitchFamily="34" charset="0"/>
              </a:rPr>
              <a:t>Harmonies</a:t>
            </a:r>
          </a:p>
          <a:p>
            <a:r>
              <a:rPr lang="en-AU" sz="2800" dirty="0" smtClean="0">
                <a:solidFill>
                  <a:schemeClr val="accent6">
                    <a:lumMod val="50000"/>
                  </a:schemeClr>
                </a:solidFill>
                <a:latin typeface="Arial" pitchFamily="34" charset="0"/>
                <a:cs typeface="Arial" pitchFamily="34" charset="0"/>
              </a:rPr>
              <a:t>Perihelion</a:t>
            </a:r>
          </a:p>
          <a:p>
            <a:r>
              <a:rPr lang="en-AU" sz="2800" dirty="0" smtClean="0">
                <a:solidFill>
                  <a:schemeClr val="accent6">
                    <a:lumMod val="50000"/>
                  </a:schemeClr>
                </a:solidFill>
                <a:latin typeface="Arial" pitchFamily="34" charset="0"/>
                <a:cs typeface="Arial" pitchFamily="34" charset="0"/>
              </a:rPr>
              <a:t>Aphelion</a:t>
            </a:r>
          </a:p>
          <a:p>
            <a:r>
              <a:rPr lang="en-AU" sz="2800" dirty="0" smtClean="0">
                <a:solidFill>
                  <a:schemeClr val="accent6">
                    <a:lumMod val="50000"/>
                  </a:schemeClr>
                </a:solidFill>
                <a:latin typeface="Arial" pitchFamily="34" charset="0"/>
                <a:cs typeface="Arial" pitchFamily="34" charset="0"/>
              </a:rPr>
              <a:t>Eccentricity</a:t>
            </a:r>
          </a:p>
          <a:p>
            <a:r>
              <a:rPr lang="en-AU" sz="2800" dirty="0" smtClean="0">
                <a:solidFill>
                  <a:schemeClr val="accent6">
                    <a:lumMod val="50000"/>
                  </a:schemeClr>
                </a:solidFill>
                <a:latin typeface="Arial" pitchFamily="34" charset="0"/>
                <a:cs typeface="Arial" pitchFamily="34" charset="0"/>
              </a:rPr>
              <a:t>Foci</a:t>
            </a:r>
          </a:p>
          <a:p>
            <a:r>
              <a:rPr lang="en-AU" sz="2800" dirty="0" smtClean="0">
                <a:solidFill>
                  <a:schemeClr val="accent6">
                    <a:lumMod val="50000"/>
                  </a:schemeClr>
                </a:solidFill>
                <a:latin typeface="Arial" pitchFamily="34" charset="0"/>
                <a:cs typeface="Arial" pitchFamily="34" charset="0"/>
              </a:rPr>
              <a:t>Kepler’s constant</a:t>
            </a:r>
          </a:p>
          <a:p>
            <a:r>
              <a:rPr lang="en-AU" sz="2800" dirty="0" smtClean="0">
                <a:solidFill>
                  <a:schemeClr val="accent6">
                    <a:lumMod val="50000"/>
                  </a:schemeClr>
                </a:solidFill>
                <a:latin typeface="Arial" pitchFamily="34" charset="0"/>
                <a:cs typeface="Arial" pitchFamily="34" charset="0"/>
              </a:rPr>
              <a:t>Gravitational versus Centripetal</a:t>
            </a:r>
          </a:p>
        </p:txBody>
      </p:sp>
    </p:spTree>
    <p:extLst>
      <p:ext uri="{BB962C8B-B14F-4D97-AF65-F5344CB8AC3E}">
        <p14:creationId xmlns:p14="http://schemas.microsoft.com/office/powerpoint/2010/main" val="31072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765"/>
            <a:ext cx="9144000" cy="838200"/>
          </a:xfrm>
        </p:spPr>
        <p:txBody>
          <a:bodyPr>
            <a:normAutofit/>
          </a:bodyPr>
          <a:lstStyle/>
          <a:p>
            <a:r>
              <a:rPr lang="en-AU" dirty="0" smtClean="0"/>
              <a:t>Newton’s Law of Universal Gravitation</a:t>
            </a:r>
            <a:endParaRPr lang="en-AU" dirty="0"/>
          </a:p>
        </p:txBody>
      </p:sp>
      <p:sp>
        <p:nvSpPr>
          <p:cNvPr id="3" name="Content Placeholder 2"/>
          <p:cNvSpPr>
            <a:spLocks noGrp="1"/>
          </p:cNvSpPr>
          <p:nvPr>
            <p:ph idx="1"/>
          </p:nvPr>
        </p:nvSpPr>
        <p:spPr>
          <a:xfrm>
            <a:off x="323528" y="4381572"/>
            <a:ext cx="8686800" cy="2143772"/>
          </a:xfrm>
          <a:solidFill>
            <a:schemeClr val="bg2">
              <a:lumMod val="90000"/>
              <a:alpha val="60000"/>
            </a:schemeClr>
          </a:solidFill>
        </p:spPr>
        <p:txBody>
          <a:bodyPr/>
          <a:lstStyle/>
          <a:p>
            <a:pPr marL="0" indent="0">
              <a:spcBef>
                <a:spcPct val="50000"/>
              </a:spcBef>
              <a:buNone/>
            </a:pPr>
            <a:r>
              <a:rPr lang="en-GB" sz="2600" dirty="0">
                <a:solidFill>
                  <a:schemeClr val="accent6">
                    <a:lumMod val="50000"/>
                  </a:schemeClr>
                </a:solidFill>
                <a:latin typeface="Arial" panose="020B0604020202020204" pitchFamily="34" charset="0"/>
                <a:cs typeface="Arial" panose="020B0604020202020204" pitchFamily="34" charset="0"/>
              </a:rPr>
              <a:t>The negative sign merely indicates that the force and the distance are measured in opposite directions</a:t>
            </a:r>
            <a:r>
              <a:rPr lang="en-GB" sz="2600" dirty="0" smtClean="0">
                <a:solidFill>
                  <a:schemeClr val="accent6">
                    <a:lumMod val="50000"/>
                  </a:schemeClr>
                </a:solidFill>
                <a:latin typeface="Arial" panose="020B0604020202020204" pitchFamily="34" charset="0"/>
                <a:cs typeface="Arial" panose="020B0604020202020204" pitchFamily="34" charset="0"/>
              </a:rPr>
              <a:t>.</a:t>
            </a:r>
          </a:p>
          <a:p>
            <a:pPr marL="0" indent="0">
              <a:spcBef>
                <a:spcPct val="50000"/>
              </a:spcBef>
              <a:buNone/>
            </a:pPr>
            <a:r>
              <a:rPr lang="en-GB" sz="2600" dirty="0">
                <a:solidFill>
                  <a:schemeClr val="accent6">
                    <a:lumMod val="50000"/>
                  </a:schemeClr>
                </a:solidFill>
                <a:latin typeface="Arial" panose="020B0604020202020204" pitchFamily="34" charset="0"/>
                <a:cs typeface="Arial" panose="020B0604020202020204" pitchFamily="34" charset="0"/>
              </a:rPr>
              <a:t>G = the universal constant of gravitation </a:t>
            </a:r>
            <a:endParaRPr lang="en-GB" sz="2600" dirty="0" smtClean="0">
              <a:solidFill>
                <a:schemeClr val="accent6">
                  <a:lumMod val="50000"/>
                </a:schemeClr>
              </a:solidFill>
              <a:latin typeface="Arial" panose="020B0604020202020204" pitchFamily="34" charset="0"/>
              <a:cs typeface="Arial" panose="020B0604020202020204" pitchFamily="34" charset="0"/>
            </a:endParaRPr>
          </a:p>
          <a:p>
            <a:pPr marL="0" indent="0">
              <a:spcBef>
                <a:spcPct val="50000"/>
              </a:spcBef>
              <a:buNone/>
            </a:pPr>
            <a:r>
              <a:rPr lang="en-GB" sz="2600" dirty="0">
                <a:solidFill>
                  <a:schemeClr val="accent6">
                    <a:lumMod val="50000"/>
                  </a:schemeClr>
                </a:solidFill>
                <a:latin typeface="Arial" panose="020B0604020202020204" pitchFamily="34" charset="0"/>
                <a:cs typeface="Arial" panose="020B0604020202020204" pitchFamily="34" charset="0"/>
              </a:rPr>
              <a:t>G = 6.67 x 10</a:t>
            </a:r>
            <a:r>
              <a:rPr lang="en-GB" sz="2600" baseline="30000" dirty="0">
                <a:solidFill>
                  <a:schemeClr val="accent6">
                    <a:lumMod val="50000"/>
                  </a:schemeClr>
                </a:solidFill>
                <a:latin typeface="Arial" panose="020B0604020202020204" pitchFamily="34" charset="0"/>
                <a:cs typeface="Arial" panose="020B0604020202020204" pitchFamily="34" charset="0"/>
              </a:rPr>
              <a:t>-11</a:t>
            </a:r>
            <a:r>
              <a:rPr lang="en-GB" sz="2600" dirty="0">
                <a:solidFill>
                  <a:schemeClr val="accent6">
                    <a:lumMod val="50000"/>
                  </a:schemeClr>
                </a:solidFill>
                <a:latin typeface="Arial" panose="020B0604020202020204" pitchFamily="34" charset="0"/>
                <a:cs typeface="Arial" panose="020B0604020202020204" pitchFamily="34" charset="0"/>
              </a:rPr>
              <a:t> N m</a:t>
            </a:r>
            <a:r>
              <a:rPr lang="en-GB" sz="2600" baseline="30000" dirty="0">
                <a:solidFill>
                  <a:schemeClr val="accent6">
                    <a:lumMod val="50000"/>
                  </a:schemeClr>
                </a:solidFill>
                <a:latin typeface="Arial" panose="020B0604020202020204" pitchFamily="34" charset="0"/>
                <a:cs typeface="Arial" panose="020B0604020202020204" pitchFamily="34" charset="0"/>
              </a:rPr>
              <a:t>2</a:t>
            </a:r>
            <a:r>
              <a:rPr lang="en-GB" sz="2600" dirty="0">
                <a:solidFill>
                  <a:schemeClr val="accent6">
                    <a:lumMod val="50000"/>
                  </a:schemeClr>
                </a:solidFill>
                <a:latin typeface="Arial" panose="020B0604020202020204" pitchFamily="34" charset="0"/>
                <a:cs typeface="Arial" panose="020B0604020202020204" pitchFamily="34" charset="0"/>
              </a:rPr>
              <a:t> kg</a:t>
            </a:r>
            <a:r>
              <a:rPr lang="en-GB" sz="2600" baseline="30000" dirty="0">
                <a:solidFill>
                  <a:schemeClr val="accent6">
                    <a:lumMod val="50000"/>
                  </a:schemeClr>
                </a:solidFill>
                <a:latin typeface="Arial" panose="020B0604020202020204" pitchFamily="34" charset="0"/>
                <a:cs typeface="Arial" panose="020B0604020202020204" pitchFamily="34" charset="0"/>
              </a:rPr>
              <a:t>-2</a:t>
            </a:r>
            <a:endParaRPr lang="en-US" sz="2600" dirty="0">
              <a:solidFill>
                <a:schemeClr val="accent6">
                  <a:lumMod val="50000"/>
                </a:schemeClr>
              </a:solidFill>
              <a:latin typeface="Arial" panose="020B0604020202020204" pitchFamily="34" charset="0"/>
              <a:cs typeface="Arial" panose="020B0604020202020204" pitchFamily="34" charset="0"/>
            </a:endParaRPr>
          </a:p>
          <a:p>
            <a:pPr marL="0" indent="0">
              <a:spcBef>
                <a:spcPct val="50000"/>
              </a:spcBef>
              <a:buNone/>
            </a:pPr>
            <a:endParaRPr lang="en-GB" sz="2600" dirty="0">
              <a:solidFill>
                <a:schemeClr val="accent6">
                  <a:lumMod val="50000"/>
                </a:schemeClr>
              </a:solidFill>
              <a:latin typeface="Arial" panose="020B0604020202020204" pitchFamily="34" charset="0"/>
              <a:cs typeface="Arial" panose="020B0604020202020204" pitchFamily="34" charset="0"/>
            </a:endParaRPr>
          </a:p>
          <a:p>
            <a:pPr marL="0" indent="0">
              <a:spcBef>
                <a:spcPct val="50000"/>
              </a:spcBef>
              <a:buNone/>
            </a:pPr>
            <a:endParaRPr lang="en-US" sz="2600" dirty="0">
              <a:solidFill>
                <a:schemeClr val="accent6">
                  <a:lumMod val="50000"/>
                </a:schemeClr>
              </a:solidFill>
              <a:latin typeface="Arial" panose="020B0604020202020204" pitchFamily="34" charset="0"/>
              <a:cs typeface="Arial" panose="020B0604020202020204" pitchFamily="34" charset="0"/>
            </a:endParaRPr>
          </a:p>
        </p:txBody>
      </p:sp>
      <p:grpSp>
        <p:nvGrpSpPr>
          <p:cNvPr id="9" name="Group 8"/>
          <p:cNvGrpSpPr/>
          <p:nvPr/>
        </p:nvGrpSpPr>
        <p:grpSpPr>
          <a:xfrm>
            <a:off x="539552" y="1412776"/>
            <a:ext cx="4246562" cy="2752896"/>
            <a:chOff x="2268538" y="28404"/>
            <a:chExt cx="4246562" cy="2752896"/>
          </a:xfrm>
        </p:grpSpPr>
        <p:sp>
          <p:nvSpPr>
            <p:cNvPr id="10" name="AutoShape 10"/>
            <p:cNvSpPr>
              <a:spLocks/>
            </p:cNvSpPr>
            <p:nvPr/>
          </p:nvSpPr>
          <p:spPr bwMode="auto">
            <a:xfrm rot="5400000" flipV="1">
              <a:off x="4132262" y="-250824"/>
              <a:ext cx="487363" cy="2951162"/>
            </a:xfrm>
            <a:prstGeom prst="leftBrace">
              <a:avLst>
                <a:gd name="adj1" fmla="val 50461"/>
                <a:gd name="adj2" fmla="val 50000"/>
              </a:avLst>
            </a:prstGeom>
            <a:noFill/>
            <a:ln w="57150">
              <a:solidFill>
                <a:schemeClr val="accent6">
                  <a:lumMod val="50000"/>
                </a:schemeClr>
              </a:solidFill>
              <a:round/>
              <a:headEnd/>
              <a:tailEnd/>
            </a:ln>
          </p:spPr>
          <p:txBody>
            <a:bodyPr wrap="none" anchor="ctr"/>
            <a:lstStyle/>
            <a:p>
              <a:endParaRPr lang="en-AU"/>
            </a:p>
          </p:txBody>
        </p:sp>
        <p:sp>
          <p:nvSpPr>
            <p:cNvPr id="11" name="Oval 6"/>
            <p:cNvSpPr>
              <a:spLocks noChangeArrowheads="1"/>
            </p:cNvSpPr>
            <p:nvPr/>
          </p:nvSpPr>
          <p:spPr bwMode="auto">
            <a:xfrm>
              <a:off x="2268538" y="1557338"/>
              <a:ext cx="1295400" cy="1223962"/>
            </a:xfrm>
            <a:prstGeom prst="ellipse">
              <a:avLst/>
            </a:prstGeom>
            <a:solidFill>
              <a:srgbClr val="66FF99"/>
            </a:solidFill>
            <a:ln w="9525">
              <a:solidFill>
                <a:schemeClr val="tx1"/>
              </a:solidFill>
              <a:round/>
              <a:headEnd/>
              <a:tailEnd/>
            </a:ln>
          </p:spPr>
          <p:txBody>
            <a:bodyPr wrap="none" anchor="ctr"/>
            <a:lstStyle/>
            <a:p>
              <a:pPr algn="ctr"/>
              <a:r>
                <a:rPr lang="en-GB" sz="2400" b="1" dirty="0">
                  <a:solidFill>
                    <a:schemeClr val="accent6">
                      <a:lumMod val="50000"/>
                    </a:schemeClr>
                  </a:solidFill>
                </a:rPr>
                <a:t>M</a:t>
              </a:r>
              <a:r>
                <a:rPr lang="en-GB" sz="2400" b="1" baseline="-25000" dirty="0">
                  <a:solidFill>
                    <a:schemeClr val="accent6">
                      <a:lumMod val="50000"/>
                    </a:schemeClr>
                  </a:solidFill>
                </a:rPr>
                <a:t>1</a:t>
              </a:r>
              <a:endParaRPr lang="en-US" sz="2400" b="1" dirty="0">
                <a:solidFill>
                  <a:schemeClr val="accent6">
                    <a:lumMod val="50000"/>
                  </a:schemeClr>
                </a:solidFill>
              </a:endParaRPr>
            </a:p>
          </p:txBody>
        </p:sp>
        <p:sp>
          <p:nvSpPr>
            <p:cNvPr id="12" name="Oval 7"/>
            <p:cNvSpPr>
              <a:spLocks noChangeArrowheads="1"/>
            </p:cNvSpPr>
            <p:nvPr/>
          </p:nvSpPr>
          <p:spPr bwMode="auto">
            <a:xfrm>
              <a:off x="5219700" y="1557338"/>
              <a:ext cx="1295400" cy="1223962"/>
            </a:xfrm>
            <a:prstGeom prst="ellipse">
              <a:avLst/>
            </a:prstGeom>
            <a:solidFill>
              <a:srgbClr val="66FF99"/>
            </a:solidFill>
            <a:ln w="9525">
              <a:solidFill>
                <a:schemeClr val="tx1"/>
              </a:solidFill>
              <a:round/>
              <a:headEnd/>
              <a:tailEnd/>
            </a:ln>
          </p:spPr>
          <p:txBody>
            <a:bodyPr wrap="none" anchor="ctr"/>
            <a:lstStyle/>
            <a:p>
              <a:pPr algn="ctr"/>
              <a:r>
                <a:rPr lang="en-GB" sz="2400" b="1" dirty="0">
                  <a:solidFill>
                    <a:schemeClr val="accent6">
                      <a:lumMod val="50000"/>
                    </a:schemeClr>
                  </a:solidFill>
                </a:rPr>
                <a:t>M</a:t>
              </a:r>
              <a:r>
                <a:rPr lang="en-GB" sz="2400" b="1" baseline="-25000" dirty="0">
                  <a:solidFill>
                    <a:schemeClr val="accent6">
                      <a:lumMod val="50000"/>
                    </a:schemeClr>
                  </a:solidFill>
                </a:rPr>
                <a:t>2</a:t>
              </a:r>
              <a:endParaRPr lang="en-US" sz="2400" b="1" dirty="0">
                <a:solidFill>
                  <a:schemeClr val="accent6">
                    <a:lumMod val="50000"/>
                  </a:schemeClr>
                </a:solidFill>
              </a:endParaRPr>
            </a:p>
          </p:txBody>
        </p:sp>
        <p:sp>
          <p:nvSpPr>
            <p:cNvPr id="13" name="Text Box 11"/>
            <p:cNvSpPr txBox="1">
              <a:spLocks noChangeArrowheads="1"/>
            </p:cNvSpPr>
            <p:nvPr/>
          </p:nvSpPr>
          <p:spPr bwMode="auto">
            <a:xfrm>
              <a:off x="4140200" y="260350"/>
              <a:ext cx="503238" cy="731838"/>
            </a:xfrm>
            <a:prstGeom prst="rect">
              <a:avLst/>
            </a:prstGeom>
            <a:noFill/>
            <a:ln w="9525">
              <a:noFill/>
              <a:miter lim="800000"/>
              <a:headEnd/>
              <a:tailEnd/>
            </a:ln>
          </p:spPr>
          <p:txBody>
            <a:bodyPr>
              <a:spAutoFit/>
            </a:bodyPr>
            <a:lstStyle/>
            <a:p>
              <a:pPr algn="ctr">
                <a:spcBef>
                  <a:spcPct val="50000"/>
                </a:spcBef>
              </a:pPr>
              <a:r>
                <a:rPr lang="en-GB" dirty="0"/>
                <a:t>	</a:t>
              </a:r>
              <a:r>
                <a:rPr lang="en-GB" sz="2400" b="1" dirty="0">
                  <a:solidFill>
                    <a:schemeClr val="accent6">
                      <a:lumMod val="50000"/>
                    </a:schemeClr>
                  </a:solidFill>
                </a:rPr>
                <a:t>r</a:t>
              </a:r>
              <a:endParaRPr lang="en-US" sz="2400" b="1" dirty="0">
                <a:solidFill>
                  <a:schemeClr val="accent6">
                    <a:lumMod val="50000"/>
                  </a:schemeClr>
                </a:solidFill>
              </a:endParaRPr>
            </a:p>
          </p:txBody>
        </p:sp>
        <p:grpSp>
          <p:nvGrpSpPr>
            <p:cNvPr id="14" name="Group 15"/>
            <p:cNvGrpSpPr>
              <a:grpSpLocks/>
            </p:cNvGrpSpPr>
            <p:nvPr/>
          </p:nvGrpSpPr>
          <p:grpSpPr bwMode="auto">
            <a:xfrm>
              <a:off x="3563938" y="1773238"/>
              <a:ext cx="1663700" cy="730250"/>
              <a:chOff x="2245" y="1117"/>
              <a:chExt cx="1048" cy="460"/>
            </a:xfrm>
          </p:grpSpPr>
          <p:sp>
            <p:nvSpPr>
              <p:cNvPr id="16" name="AutoShape 12"/>
              <p:cNvSpPr>
                <a:spLocks noChangeArrowheads="1"/>
              </p:cNvSpPr>
              <p:nvPr/>
            </p:nvSpPr>
            <p:spPr bwMode="auto">
              <a:xfrm>
                <a:off x="2245" y="1130"/>
                <a:ext cx="318" cy="4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pPr algn="ctr"/>
                <a:r>
                  <a:rPr lang="en-GB" sz="2000" b="1" dirty="0">
                    <a:solidFill>
                      <a:schemeClr val="accent6">
                        <a:lumMod val="50000"/>
                      </a:schemeClr>
                    </a:solidFill>
                  </a:rPr>
                  <a:t>F</a:t>
                </a:r>
                <a:endParaRPr lang="en-US" sz="2000" b="1" dirty="0">
                  <a:solidFill>
                    <a:schemeClr val="accent6">
                      <a:lumMod val="50000"/>
                    </a:schemeClr>
                  </a:solidFill>
                </a:endParaRPr>
              </a:p>
            </p:txBody>
          </p:sp>
          <p:sp>
            <p:nvSpPr>
              <p:cNvPr id="17" name="AutoShape 13"/>
              <p:cNvSpPr>
                <a:spLocks noChangeArrowheads="1"/>
              </p:cNvSpPr>
              <p:nvPr/>
            </p:nvSpPr>
            <p:spPr bwMode="auto">
              <a:xfrm flipH="1">
                <a:off x="2962" y="1117"/>
                <a:ext cx="331" cy="46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pPr algn="ctr"/>
                <a:r>
                  <a:rPr lang="en-GB" sz="2000" b="1" dirty="0">
                    <a:solidFill>
                      <a:schemeClr val="accent6">
                        <a:lumMod val="50000"/>
                      </a:schemeClr>
                    </a:solidFill>
                  </a:rPr>
                  <a:t>F</a:t>
                </a:r>
                <a:endParaRPr lang="en-US" sz="2000" b="1" dirty="0">
                  <a:solidFill>
                    <a:schemeClr val="accent6">
                      <a:lumMod val="50000"/>
                    </a:schemeClr>
                  </a:solidFill>
                </a:endParaRPr>
              </a:p>
            </p:txBody>
          </p:sp>
        </p:grpSp>
        <p:sp>
          <p:nvSpPr>
            <p:cNvPr id="15" name="Rectangle 17"/>
            <p:cNvSpPr>
              <a:spLocks noChangeArrowheads="1"/>
            </p:cNvSpPr>
            <p:nvPr/>
          </p:nvSpPr>
          <p:spPr bwMode="auto">
            <a:xfrm>
              <a:off x="2863143" y="28404"/>
              <a:ext cx="3560590" cy="523220"/>
            </a:xfrm>
            <a:prstGeom prst="rect">
              <a:avLst/>
            </a:prstGeom>
            <a:noFill/>
            <a:ln w="9525">
              <a:noFill/>
              <a:miter lim="800000"/>
              <a:headEnd/>
              <a:tailEnd/>
            </a:ln>
          </p:spPr>
          <p:txBody>
            <a:bodyPr wrap="none">
              <a:spAutoFit/>
            </a:bodyPr>
            <a:lstStyle/>
            <a:p>
              <a:r>
                <a:rPr lang="en-GB" sz="2800" b="1" u="sng" dirty="0" smtClean="0">
                  <a:solidFill>
                    <a:schemeClr val="accent6">
                      <a:lumMod val="50000"/>
                    </a:schemeClr>
                  </a:solidFill>
                </a:rPr>
                <a:t>Inverse Square Law</a:t>
              </a:r>
              <a:endParaRPr lang="en-US" sz="2800" b="1" u="sng" dirty="0">
                <a:solidFill>
                  <a:schemeClr val="accent6">
                    <a:lumMod val="50000"/>
                  </a:schemeClr>
                </a:solidFill>
              </a:endParaRPr>
            </a:p>
          </p:txBody>
        </p:sp>
      </p:grpSp>
      <p:graphicFrame>
        <p:nvGraphicFramePr>
          <p:cNvPr id="18" name="Object 5"/>
          <p:cNvGraphicFramePr>
            <a:graphicFrameLocks noChangeAspect="1"/>
          </p:cNvGraphicFramePr>
          <p:nvPr>
            <p:extLst>
              <p:ext uri="{D42A27DB-BD31-4B8C-83A1-F6EECF244321}">
                <p14:modId xmlns:p14="http://schemas.microsoft.com/office/powerpoint/2010/main" val="691526478"/>
              </p:ext>
            </p:extLst>
          </p:nvPr>
        </p:nvGraphicFramePr>
        <p:xfrm>
          <a:off x="5303838" y="2587625"/>
          <a:ext cx="3168650" cy="1439863"/>
        </p:xfrm>
        <a:graphic>
          <a:graphicData uri="http://schemas.openxmlformats.org/presentationml/2006/ole">
            <mc:AlternateContent xmlns:mc="http://schemas.openxmlformats.org/markup-compatibility/2006">
              <mc:Choice xmlns:v="urn:schemas-microsoft-com:vml" Requires="v">
                <p:oleObj spid="_x0000_s6187" name="Equation" r:id="rId3" imgW="888840" imgH="393480" progId="Equation.3">
                  <p:embed/>
                </p:oleObj>
              </mc:Choice>
              <mc:Fallback>
                <p:oleObj name="Equation" r:id="rId3" imgW="8888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8" y="2587625"/>
                        <a:ext cx="3168650" cy="1439863"/>
                      </a:xfrm>
                      <a:prstGeom prst="rect">
                        <a:avLst/>
                      </a:prstGeom>
                      <a:solidFill>
                        <a:schemeClr val="tx2">
                          <a:lumMod val="50000"/>
                          <a:alpha val="64000"/>
                        </a:schemeClr>
                      </a:solidFill>
                      <a:ln w="9525">
                        <a:solidFill>
                          <a:schemeClr val="accent6">
                            <a:lumMod val="50000"/>
                          </a:schemeClr>
                        </a:solidFill>
                        <a:miter lim="800000"/>
                        <a:headEnd/>
                        <a:tailEnd/>
                      </a:ln>
                    </p:spPr>
                  </p:pic>
                </p:oleObj>
              </mc:Fallback>
            </mc:AlternateContent>
          </a:graphicData>
        </a:graphic>
      </p:graphicFrame>
    </p:spTree>
    <p:extLst>
      <p:ext uri="{BB962C8B-B14F-4D97-AF65-F5344CB8AC3E}">
        <p14:creationId xmlns:p14="http://schemas.microsoft.com/office/powerpoint/2010/main" val="6001972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67544" y="1340768"/>
            <a:ext cx="7272808" cy="5400600"/>
          </a:xfrm>
          <a:solidFill>
            <a:schemeClr val="accent4">
              <a:lumMod val="40000"/>
              <a:lumOff val="60000"/>
              <a:alpha val="60000"/>
            </a:schemeClr>
          </a:solidFill>
        </p:spPr>
        <p:txBody>
          <a:bodyPr/>
          <a:lstStyle/>
          <a:p>
            <a:pPr marL="0" indent="0">
              <a:buNone/>
            </a:pPr>
            <a:r>
              <a:rPr lang="en-AU" sz="2800" b="1" u="sng" dirty="0">
                <a:solidFill>
                  <a:schemeClr val="accent6">
                    <a:lumMod val="50000"/>
                  </a:schemeClr>
                </a:solidFill>
                <a:latin typeface="Arial" pitchFamily="34" charset="0"/>
                <a:cs typeface="Arial" pitchFamily="34" charset="0"/>
              </a:rPr>
              <a:t>Homework</a:t>
            </a: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a:p>
            <a:pPr>
              <a:buNone/>
            </a:pPr>
            <a:endParaRPr lang="en-AU" sz="2800" dirty="0">
              <a:solidFill>
                <a:schemeClr val="accent6">
                  <a:lumMod val="50000"/>
                </a:schemeClr>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normAutofit/>
          </a:bodyPr>
          <a:lstStyle/>
          <a:p>
            <a:r>
              <a:rPr lang="en-AU" sz="3900" dirty="0"/>
              <a:t>Homework, Context &amp; Keywords</a:t>
            </a:r>
            <a:endParaRPr lang="en-AU" sz="3900" dirty="0" smtClean="0"/>
          </a:p>
        </p:txBody>
      </p:sp>
      <p:sp>
        <p:nvSpPr>
          <p:cNvPr id="18" name="TextBox 17"/>
          <p:cNvSpPr txBox="1"/>
          <p:nvPr/>
        </p:nvSpPr>
        <p:spPr>
          <a:xfrm>
            <a:off x="755577" y="2276872"/>
            <a:ext cx="6552728" cy="3416320"/>
          </a:xfrm>
          <a:prstGeom prst="rect">
            <a:avLst/>
          </a:prstGeom>
          <a:noFill/>
        </p:spPr>
        <p:txBody>
          <a:bodyPr wrap="square" rtlCol="0">
            <a:spAutoFit/>
          </a:bodyPr>
          <a:lstStyle/>
          <a:p>
            <a:r>
              <a:rPr lang="en-AU" sz="2800" dirty="0">
                <a:solidFill>
                  <a:schemeClr val="accent6">
                    <a:lumMod val="50000"/>
                  </a:schemeClr>
                </a:solidFill>
                <a:latin typeface="Arial" pitchFamily="34" charset="0"/>
                <a:cs typeface="Arial" pitchFamily="34" charset="0"/>
              </a:rPr>
              <a:t>Complete all questions from Set </a:t>
            </a:r>
            <a:r>
              <a:rPr lang="en-AU" sz="2800" dirty="0" smtClean="0">
                <a:solidFill>
                  <a:schemeClr val="accent6">
                    <a:lumMod val="50000"/>
                  </a:schemeClr>
                </a:solidFill>
                <a:latin typeface="Arial" pitchFamily="34" charset="0"/>
                <a:cs typeface="Arial" pitchFamily="34" charset="0"/>
              </a:rPr>
              <a:t>2.4 </a:t>
            </a:r>
            <a:r>
              <a:rPr lang="en-AU" sz="2800" dirty="0">
                <a:solidFill>
                  <a:schemeClr val="accent6">
                    <a:lumMod val="50000"/>
                  </a:schemeClr>
                </a:solidFill>
                <a:latin typeface="Arial" pitchFamily="34" charset="0"/>
                <a:cs typeface="Arial" pitchFamily="34" charset="0"/>
              </a:rPr>
              <a:t>- due first lesson next week.</a:t>
            </a:r>
          </a:p>
          <a:p>
            <a:endParaRPr lang="en-AU" sz="2800" dirty="0">
              <a:solidFill>
                <a:schemeClr val="accent6">
                  <a:lumMod val="50000"/>
                </a:schemeClr>
              </a:solidFill>
              <a:latin typeface="Arial" pitchFamily="34" charset="0"/>
              <a:cs typeface="Arial" pitchFamily="34" charset="0"/>
            </a:endParaRPr>
          </a:p>
          <a:p>
            <a:pPr>
              <a:spcAft>
                <a:spcPts val="1200"/>
              </a:spcAft>
            </a:pPr>
            <a:r>
              <a:rPr lang="en-AU" sz="2800" dirty="0">
                <a:solidFill>
                  <a:schemeClr val="accent6">
                    <a:lumMod val="50000"/>
                  </a:schemeClr>
                </a:solidFill>
                <a:latin typeface="Arial" pitchFamily="34" charset="0"/>
                <a:cs typeface="Arial" pitchFamily="34" charset="0"/>
              </a:rPr>
              <a:t>Read Chapter 3.1, page 72-82 and answer </a:t>
            </a:r>
          </a:p>
          <a:p>
            <a:pPr marL="0" indent="0">
              <a:spcAft>
                <a:spcPts val="1200"/>
              </a:spcAft>
              <a:buNone/>
            </a:pPr>
            <a:r>
              <a:rPr lang="en-AU" sz="2800" dirty="0">
                <a:solidFill>
                  <a:schemeClr val="accent6">
                    <a:lumMod val="50000"/>
                  </a:schemeClr>
                </a:solidFill>
                <a:latin typeface="Arial" pitchFamily="34" charset="0"/>
                <a:cs typeface="Arial" pitchFamily="34" charset="0"/>
              </a:rPr>
              <a:t>	Q1 &amp; Q2 Set 3.1</a:t>
            </a:r>
          </a:p>
          <a:p>
            <a:pPr marL="0" indent="0">
              <a:spcAft>
                <a:spcPts val="1200"/>
              </a:spcAft>
              <a:buNone/>
            </a:pPr>
            <a:r>
              <a:rPr lang="en-AU" sz="2800" dirty="0">
                <a:solidFill>
                  <a:schemeClr val="accent6">
                    <a:lumMod val="50000"/>
                  </a:schemeClr>
                </a:solidFill>
                <a:latin typeface="Arial" pitchFamily="34" charset="0"/>
                <a:cs typeface="Arial" pitchFamily="34" charset="0"/>
              </a:rPr>
              <a:t>     by next lesson.</a:t>
            </a:r>
            <a:endParaRPr lang="en-AU" sz="2800" dirty="0">
              <a:solidFill>
                <a:schemeClr val="accent6">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816190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p:cNvSpPr>
            <a:spLocks noGrp="1"/>
          </p:cNvSpPr>
          <p:nvPr>
            <p:ph idx="1"/>
          </p:nvPr>
        </p:nvSpPr>
        <p:spPr>
          <a:xfrm>
            <a:off x="304800" y="1554163"/>
            <a:ext cx="8686800" cy="2450901"/>
          </a:xfrm>
          <a:solidFill>
            <a:schemeClr val="bg2">
              <a:lumMod val="90000"/>
              <a:alpha val="60000"/>
            </a:schemeClr>
          </a:solidFill>
        </p:spPr>
        <p:txBody>
          <a:bodyPr/>
          <a:lstStyle/>
          <a:p>
            <a:pPr marL="0" indent="0" eaLnBrk="1" hangingPunct="1">
              <a:buNone/>
            </a:pPr>
            <a:r>
              <a:rPr lang="en-AU" sz="2600" dirty="0" smtClean="0">
                <a:solidFill>
                  <a:schemeClr val="accent6">
                    <a:lumMod val="50000"/>
                  </a:schemeClr>
                </a:solidFill>
                <a:latin typeface="Arial" panose="020B0604020202020204" pitchFamily="34" charset="0"/>
                <a:cs typeface="Arial" panose="020B0604020202020204" pitchFamily="34" charset="0"/>
              </a:rPr>
              <a:t>Gravitational forces are always forces of attraction.</a:t>
            </a:r>
          </a:p>
          <a:p>
            <a:pPr marL="0" indent="0" eaLnBrk="1" hangingPunct="1">
              <a:buNone/>
            </a:pPr>
            <a:endParaRPr lang="en-AU" sz="2600" dirty="0" smtClean="0">
              <a:solidFill>
                <a:schemeClr val="accent6">
                  <a:lumMod val="50000"/>
                </a:schemeClr>
              </a:solidFill>
              <a:latin typeface="Arial" panose="020B0604020202020204" pitchFamily="34" charset="0"/>
              <a:cs typeface="Arial" panose="020B0604020202020204" pitchFamily="34" charset="0"/>
            </a:endParaRPr>
          </a:p>
          <a:p>
            <a:pPr marL="0" indent="0" eaLnBrk="1" hangingPunct="1">
              <a:buNone/>
            </a:pPr>
            <a:r>
              <a:rPr lang="en-AU" sz="2600" dirty="0" smtClean="0">
                <a:solidFill>
                  <a:schemeClr val="accent6">
                    <a:lumMod val="50000"/>
                  </a:schemeClr>
                </a:solidFill>
                <a:latin typeface="Arial" panose="020B0604020202020204" pitchFamily="34" charset="0"/>
                <a:cs typeface="Arial" panose="020B0604020202020204" pitchFamily="34" charset="0"/>
              </a:rPr>
              <a:t>The force that the 1.00 kg mass pushes down on the Earth decreases as you move further from the centre of the Earth.</a:t>
            </a:r>
          </a:p>
        </p:txBody>
      </p:sp>
      <p:pic>
        <p:nvPicPr>
          <p:cNvPr id="21508" name="Picture 3" descr="Grav Earth.jpg"/>
          <p:cNvPicPr>
            <a:picLocks noChangeAspect="1"/>
          </p:cNvPicPr>
          <p:nvPr/>
        </p:nvPicPr>
        <p:blipFill>
          <a:blip r:embed="rId2"/>
          <a:srcRect/>
          <a:stretch>
            <a:fillRect/>
          </a:stretch>
        </p:blipFill>
        <p:spPr bwMode="auto">
          <a:xfrm>
            <a:off x="2411760" y="3501008"/>
            <a:ext cx="3744416" cy="3315231"/>
          </a:xfrm>
          <a:prstGeom prst="rect">
            <a:avLst/>
          </a:prstGeom>
          <a:noFill/>
          <a:ln w="9525">
            <a:noFill/>
            <a:miter lim="800000"/>
            <a:headEnd/>
            <a:tailEnd/>
          </a:ln>
        </p:spPr>
      </p:pic>
      <p:sp>
        <p:nvSpPr>
          <p:cNvPr id="5" name="Title 1"/>
          <p:cNvSpPr txBox="1">
            <a:spLocks/>
          </p:cNvSpPr>
          <p:nvPr/>
        </p:nvSpPr>
        <p:spPr>
          <a:xfrm>
            <a:off x="0" y="281765"/>
            <a:ext cx="9144000" cy="838200"/>
          </a:xfrm>
          <a:prstGeom prst="rect">
            <a:avLst/>
          </a:prstGeom>
        </p:spPr>
        <p:txBody>
          <a:bodyPr vert="horz" anchor="ct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GRAVITIONAL FORCE</a:t>
            </a:r>
            <a:endParaRPr lang="en-AU"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5"/>
          <p:cNvGraphicFramePr>
            <a:graphicFrameLocks noChangeAspect="1"/>
          </p:cNvGraphicFramePr>
          <p:nvPr/>
        </p:nvGraphicFramePr>
        <p:xfrm>
          <a:off x="2843213" y="0"/>
          <a:ext cx="6096000" cy="4067175"/>
        </p:xfrm>
        <a:graphic>
          <a:graphicData uri="http://schemas.openxmlformats.org/presentationml/2006/ole">
            <mc:AlternateContent xmlns:mc="http://schemas.openxmlformats.org/markup-compatibility/2006">
              <mc:Choice xmlns:v="urn:schemas-microsoft-com:vml" Requires="v">
                <p:oleObj spid="_x0000_s5174" name="Chart" r:id="rId3" imgW="6096119" imgH="4067294" progId="MSGraph.Chart.8">
                  <p:embed followColorScheme="full"/>
                </p:oleObj>
              </mc:Choice>
              <mc:Fallback>
                <p:oleObj name="Chart" r:id="rId3" imgW="6096119" imgH="4067294" progId="MSGraph.Chart.8">
                  <p:embed followColorScheme="full"/>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0"/>
                        <a:ext cx="6096000" cy="406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1"/>
          <p:cNvSpPr txBox="1">
            <a:spLocks/>
          </p:cNvSpPr>
          <p:nvPr/>
        </p:nvSpPr>
        <p:spPr>
          <a:xfrm>
            <a:off x="0" y="281765"/>
            <a:ext cx="9144000" cy="838200"/>
          </a:xfrm>
          <a:prstGeom prst="rect">
            <a:avLst/>
          </a:prstGeom>
        </p:spPr>
        <p:txBody>
          <a:bodyP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r>
              <a:rPr lang="en-AU" dirty="0" smtClean="0"/>
              <a:t>Newton’s INVERSE SQUARE LAW</a:t>
            </a:r>
            <a:endParaRPr lang="en-AU" dirty="0"/>
          </a:p>
        </p:txBody>
      </p:sp>
      <p:graphicFrame>
        <p:nvGraphicFramePr>
          <p:cNvPr id="2" name="Table 1"/>
          <p:cNvGraphicFramePr>
            <a:graphicFrameLocks noGrp="1"/>
          </p:cNvGraphicFramePr>
          <p:nvPr>
            <p:extLst>
              <p:ext uri="{D42A27DB-BD31-4B8C-83A1-F6EECF244321}">
                <p14:modId xmlns:p14="http://schemas.microsoft.com/office/powerpoint/2010/main" val="3940572854"/>
              </p:ext>
            </p:extLst>
          </p:nvPr>
        </p:nvGraphicFramePr>
        <p:xfrm>
          <a:off x="323529" y="1397000"/>
          <a:ext cx="8424935" cy="4941570"/>
        </p:xfrm>
        <a:graphic>
          <a:graphicData uri="http://schemas.openxmlformats.org/drawingml/2006/table">
            <a:tbl>
              <a:tblPr firstRow="1" bandRow="1">
                <a:tableStyleId>{5C22544A-7EE6-4342-B048-85BDC9FD1C3A}</a:tableStyleId>
              </a:tblPr>
              <a:tblGrid>
                <a:gridCol w="1800199"/>
                <a:gridCol w="1800200"/>
                <a:gridCol w="4824536"/>
              </a:tblGrid>
              <a:tr h="370840">
                <a:tc>
                  <a:txBody>
                    <a:bodyPr/>
                    <a:lstStyle/>
                    <a:p>
                      <a:pPr algn="ctr"/>
                      <a:r>
                        <a:rPr lang="en-AU" sz="2600" dirty="0" smtClean="0">
                          <a:solidFill>
                            <a:schemeClr val="accent6">
                              <a:lumMod val="50000"/>
                            </a:schemeClr>
                          </a:solidFill>
                          <a:latin typeface="Arial" panose="020B0604020202020204" pitchFamily="34" charset="0"/>
                          <a:cs typeface="Arial" panose="020B0604020202020204" pitchFamily="34" charset="0"/>
                        </a:rPr>
                        <a:t>Distance (m)</a:t>
                      </a:r>
                      <a:endParaRPr lang="en-AU" sz="2600" dirty="0">
                        <a:solidFill>
                          <a:schemeClr val="accent6">
                            <a:lumMod val="50000"/>
                          </a:schemeClr>
                        </a:solidFill>
                        <a:latin typeface="Arial" panose="020B0604020202020204" pitchFamily="34" charset="0"/>
                        <a:cs typeface="Arial" panose="020B0604020202020204" pitchFamily="34" charset="0"/>
                      </a:endParaRPr>
                    </a:p>
                  </a:txBody>
                  <a:tcPr>
                    <a:solidFill>
                      <a:schemeClr val="bg2">
                        <a:lumMod val="90000"/>
                        <a:alpha val="60000"/>
                      </a:schemeClr>
                    </a:solidFill>
                  </a:tcPr>
                </a:tc>
                <a:tc>
                  <a:txBody>
                    <a:bodyPr/>
                    <a:lstStyle/>
                    <a:p>
                      <a:pPr algn="ctr"/>
                      <a:r>
                        <a:rPr lang="en-AU" sz="2600" dirty="0" smtClean="0">
                          <a:solidFill>
                            <a:schemeClr val="accent6">
                              <a:lumMod val="50000"/>
                            </a:schemeClr>
                          </a:solidFill>
                          <a:latin typeface="Arial" panose="020B0604020202020204" pitchFamily="34" charset="0"/>
                          <a:cs typeface="Arial" panose="020B0604020202020204" pitchFamily="34" charset="0"/>
                        </a:rPr>
                        <a:t>Force (N)</a:t>
                      </a:r>
                      <a:endParaRPr lang="en-AU" sz="2600" dirty="0">
                        <a:solidFill>
                          <a:schemeClr val="accent6">
                            <a:lumMod val="50000"/>
                          </a:schemeClr>
                        </a:solidFill>
                        <a:latin typeface="Arial" panose="020B0604020202020204" pitchFamily="34" charset="0"/>
                        <a:cs typeface="Arial" panose="020B0604020202020204" pitchFamily="34" charset="0"/>
                      </a:endParaRPr>
                    </a:p>
                  </a:txBody>
                  <a:tcPr>
                    <a:solidFill>
                      <a:schemeClr val="bg2">
                        <a:lumMod val="90000"/>
                        <a:alpha val="60000"/>
                      </a:schemeClr>
                    </a:solidFill>
                  </a:tcPr>
                </a:tc>
                <a:tc>
                  <a:txBody>
                    <a:bodyPr/>
                    <a:lstStyle/>
                    <a:p>
                      <a:pPr algn="l"/>
                      <a:r>
                        <a:rPr lang="en-AU" sz="2600" dirty="0" smtClean="0">
                          <a:solidFill>
                            <a:schemeClr val="accent6">
                              <a:lumMod val="50000"/>
                            </a:schemeClr>
                          </a:solidFill>
                          <a:latin typeface="Arial" panose="020B0604020202020204" pitchFamily="34" charset="0"/>
                          <a:cs typeface="Arial" panose="020B0604020202020204" pitchFamily="34" charset="0"/>
                        </a:rPr>
                        <a:t>Landmark</a:t>
                      </a:r>
                      <a:endParaRPr lang="en-AU" sz="2600" dirty="0">
                        <a:solidFill>
                          <a:schemeClr val="accent6">
                            <a:lumMod val="50000"/>
                          </a:schemeClr>
                        </a:solidFill>
                        <a:latin typeface="Arial" panose="020B0604020202020204" pitchFamily="34" charset="0"/>
                        <a:cs typeface="Arial" panose="020B0604020202020204" pitchFamily="34" charset="0"/>
                      </a:endParaRPr>
                    </a:p>
                  </a:txBody>
                  <a:tcPr>
                    <a:solidFill>
                      <a:schemeClr val="bg2">
                        <a:lumMod val="90000"/>
                        <a:alpha val="60000"/>
                      </a:schemeClr>
                    </a:solidFill>
                  </a:tcPr>
                </a:tc>
              </a:tr>
              <a:tr h="370840">
                <a:tc>
                  <a:txBody>
                    <a:bodyPr/>
                    <a:lstStyle/>
                    <a:p>
                      <a:pPr algn="ctr"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9.7827</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Sea Level</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324</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9.7817</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Eiffel Tower, France</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830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9.7802</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err="1">
                          <a:solidFill>
                            <a:schemeClr val="accent6">
                              <a:lumMod val="50000"/>
                            </a:schemeClr>
                          </a:solidFill>
                          <a:effectLst/>
                          <a:latin typeface="Arial" panose="020B0604020202020204" pitchFamily="34" charset="0"/>
                          <a:cs typeface="Arial" panose="020B0604020202020204" pitchFamily="34" charset="0"/>
                        </a:rPr>
                        <a:t>Burj</a:t>
                      </a:r>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 </a:t>
                      </a:r>
                      <a:r>
                        <a:rPr lang="en-AU" sz="2600" b="0" i="0" u="none" strike="noStrike" dirty="0" err="1">
                          <a:solidFill>
                            <a:schemeClr val="accent6">
                              <a:lumMod val="50000"/>
                            </a:schemeClr>
                          </a:solidFill>
                          <a:effectLst/>
                          <a:latin typeface="Arial" panose="020B0604020202020204" pitchFamily="34" charset="0"/>
                          <a:cs typeface="Arial" panose="020B0604020202020204" pitchFamily="34" charset="0"/>
                        </a:rPr>
                        <a:t>Khalifa</a:t>
                      </a:r>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 Dubai</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2228</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9.7759</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Mt Kosciuszko, Australia</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6000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9.7643</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Cirrus Clouds</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8848</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9.7556</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Mt Everest, Nepal</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100000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9.4831</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160000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9.3099</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Low Earth Orbit (LEO) Satellites</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a:solidFill>
                            <a:schemeClr val="accent6">
                              <a:lumMod val="50000"/>
                            </a:schemeClr>
                          </a:solidFill>
                          <a:effectLst/>
                          <a:latin typeface="Arial" panose="020B0604020202020204" pitchFamily="34" charset="0"/>
                          <a:cs typeface="Arial" panose="020B0604020202020204" pitchFamily="34" charset="0"/>
                        </a:rPr>
                        <a:t>400000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8.6625</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l"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International Space Station</a:t>
                      </a:r>
                    </a:p>
                  </a:txBody>
                  <a:tcPr marL="9525" marR="9525" marT="9525" marB="0" anchor="b">
                    <a:solidFill>
                      <a:schemeClr val="bg2">
                        <a:lumMod val="90000"/>
                        <a:alpha val="60000"/>
                      </a:schemeClr>
                    </a:solidFill>
                  </a:tcPr>
                </a:tc>
              </a:tr>
              <a:tr h="370840">
                <a:tc>
                  <a:txBody>
                    <a:bodyPr/>
                    <a:lstStyle/>
                    <a:p>
                      <a:pPr algn="ctr" fontAlgn="b"/>
                      <a:r>
                        <a:rPr lang="en-AU" sz="2600" b="0" i="0" u="none" strike="noStrike" dirty="0">
                          <a:solidFill>
                            <a:schemeClr val="accent6">
                              <a:lumMod val="50000"/>
                            </a:schemeClr>
                          </a:solidFill>
                          <a:effectLst/>
                          <a:latin typeface="Arial" panose="020B0604020202020204" pitchFamily="34" charset="0"/>
                          <a:cs typeface="Arial" panose="020B0604020202020204" pitchFamily="34" charset="0"/>
                        </a:rPr>
                        <a:t>500000</a:t>
                      </a:r>
                    </a:p>
                  </a:txBody>
                  <a:tcPr marL="9525" marR="9525" marT="9525" marB="0" anchor="b">
                    <a:solidFill>
                      <a:schemeClr val="bg2">
                        <a:lumMod val="90000"/>
                        <a:alpha val="60000"/>
                      </a:schemeClr>
                    </a:solidFill>
                  </a:tcPr>
                </a:tc>
                <a:tc>
                  <a:txBody>
                    <a:bodyPr/>
                    <a:lstStyle/>
                    <a:p>
                      <a:pPr algn="ctr" fontAlgn="b"/>
                      <a:r>
                        <a:rPr lang="en-AU" sz="2600" b="0" i="0" u="none" strike="noStrike" dirty="0" smtClean="0">
                          <a:solidFill>
                            <a:schemeClr val="accent6">
                              <a:lumMod val="50000"/>
                            </a:schemeClr>
                          </a:solidFill>
                          <a:effectLst/>
                          <a:latin typeface="Arial" panose="020B0604020202020204" pitchFamily="34" charset="0"/>
                          <a:cs typeface="Arial" panose="020B0604020202020204" pitchFamily="34" charset="0"/>
                        </a:rPr>
                        <a:t>8.4125</a:t>
                      </a:r>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c>
                  <a:txBody>
                    <a:bodyPr/>
                    <a:lstStyle/>
                    <a:p>
                      <a:pPr algn="ctr" fontAlgn="b"/>
                      <a:endParaRPr lang="en-AU" sz="2600" b="0"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b">
                    <a:solidFill>
                      <a:schemeClr val="bg2">
                        <a:lumMod val="90000"/>
                        <a:alpha val="60000"/>
                      </a:schemeClr>
                    </a:solidFill>
                  </a:tcPr>
                </a:tc>
              </a:tr>
            </a:tbl>
          </a:graphicData>
        </a:graphic>
      </p:graphicFrame>
      <p:sp>
        <p:nvSpPr>
          <p:cNvPr id="3" name="Rectangle 2"/>
          <p:cNvSpPr/>
          <p:nvPr/>
        </p:nvSpPr>
        <p:spPr>
          <a:xfrm>
            <a:off x="2195736" y="2348880"/>
            <a:ext cx="1656184" cy="28803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195736" y="2769931"/>
            <a:ext cx="1656184" cy="28803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2199199" y="3142212"/>
            <a:ext cx="1656184" cy="28803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2195736" y="3590882"/>
            <a:ext cx="1656184" cy="28803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2195736" y="3975568"/>
            <a:ext cx="1656184" cy="233375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5" grpId="0" animBg="1"/>
      <p:bldP spid="16"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Equity</Template>
  <TotalTime>8671</TotalTime>
  <Words>2978</Words>
  <Application>Microsoft Office PowerPoint</Application>
  <PresentationFormat>On-screen Show (4:3)</PresentationFormat>
  <Paragraphs>541</Paragraphs>
  <Slides>70</Slides>
  <Notes>0</Notes>
  <HiddenSlides>0</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70</vt:i4>
      </vt:variant>
    </vt:vector>
  </HeadingPairs>
  <TitlesOfParts>
    <vt:vector size="79" baseType="lpstr">
      <vt:lpstr>Arial</vt:lpstr>
      <vt:lpstr>Franklin Gothic Book</vt:lpstr>
      <vt:lpstr>Franklin Gothic Medium</vt:lpstr>
      <vt:lpstr>Symbol</vt:lpstr>
      <vt:lpstr>Wingdings 2</vt:lpstr>
      <vt:lpstr>Trek</vt:lpstr>
      <vt:lpstr>Bitmap Image</vt:lpstr>
      <vt:lpstr>Equation</vt:lpstr>
      <vt:lpstr>Chart</vt:lpstr>
      <vt:lpstr>GRAVITY</vt:lpstr>
      <vt:lpstr>Page Setup</vt:lpstr>
      <vt:lpstr>Gravitational FIELDS &amp; Forces</vt:lpstr>
      <vt:lpstr>PowerPoint Presentation</vt:lpstr>
      <vt:lpstr>PowerPoint Presentation</vt:lpstr>
      <vt:lpstr>Newton’s Law of Universal Gravitation</vt:lpstr>
      <vt:lpstr>Newton’s Law of Universal Gravitation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 Context &amp; Keywords</vt:lpstr>
      <vt:lpstr>Homework, Context &amp; Keywords</vt:lpstr>
      <vt:lpstr>Homework, Context &amp; Keywords</vt:lpstr>
      <vt:lpstr>Page Setup</vt:lpstr>
      <vt:lpstr>Satellites</vt:lpstr>
      <vt:lpstr>Artificial Satellites</vt:lpstr>
      <vt:lpstr>Artificial Satellites</vt:lpstr>
      <vt:lpstr>Artificial Satellites</vt:lpstr>
      <vt:lpstr>Low EARTH Orbit Satellites</vt:lpstr>
      <vt:lpstr>Low EARTH Orbit Satellites</vt:lpstr>
      <vt:lpstr>Geostationary &amp; Geosynchronous Satellites</vt:lpstr>
      <vt:lpstr>Geostationary Satellites</vt:lpstr>
      <vt:lpstr>Van Allen belt</vt:lpstr>
      <vt:lpstr>Van Allen belt</vt:lpstr>
      <vt:lpstr>Artificial &amp; Natural Satellites</vt:lpstr>
      <vt:lpstr>Natural Satellites</vt:lpstr>
      <vt:lpstr>Investigating Earth from Space</vt:lpstr>
      <vt:lpstr>PowerPoint Presentation</vt:lpstr>
      <vt:lpstr>ARTIFICIAL Satellites</vt:lpstr>
      <vt:lpstr>Homework, Context &amp; Keywords</vt:lpstr>
      <vt:lpstr>Homework, Context &amp; Keywords</vt:lpstr>
      <vt:lpstr>Homework, Context &amp; Keywords</vt:lpstr>
      <vt:lpstr>Page Setup</vt:lpstr>
      <vt:lpstr>KEPLER’S Laws &amp; Satellite Motion</vt:lpstr>
      <vt:lpstr>Kepler’s Laws of Planetary Motion</vt:lpstr>
      <vt:lpstr>Law of Ellipses (First Law)</vt:lpstr>
      <vt:lpstr>Law of Ellipses (First Law)</vt:lpstr>
      <vt:lpstr>Law of Ellipses (First Law)</vt:lpstr>
      <vt:lpstr>Law of Equal Areas (Second Law)</vt:lpstr>
      <vt:lpstr>Law of Equal Areas (Second Law)</vt:lpstr>
      <vt:lpstr>Law of Equal Areas (Second Law)</vt:lpstr>
      <vt:lpstr>Law of Equal Areas (Second Law)</vt:lpstr>
      <vt:lpstr>Law of Harmonies (Third Law)</vt:lpstr>
      <vt:lpstr>Law of Harmonies (Third Law)</vt:lpstr>
      <vt:lpstr>Solar System</vt:lpstr>
      <vt:lpstr>Law of Harmonies (Third Law)</vt:lpstr>
      <vt:lpstr>Solar System</vt:lpstr>
      <vt:lpstr>Law of Harmonies (Third Law)</vt:lpstr>
      <vt:lpstr>Kepler’s Three Laws</vt:lpstr>
      <vt:lpstr>Calculating Satellite Orbits</vt:lpstr>
      <vt:lpstr>Satellite Acceleration</vt:lpstr>
      <vt:lpstr>Satellite Acceleration</vt:lpstr>
      <vt:lpstr>Satellite Acceleration</vt:lpstr>
      <vt:lpstr>Satellite Force</vt:lpstr>
      <vt:lpstr>Satellite Force</vt:lpstr>
      <vt:lpstr>Satellite Force</vt:lpstr>
      <vt:lpstr>Satellite Force</vt:lpstr>
      <vt:lpstr>Satellite Force</vt:lpstr>
      <vt:lpstr>Satellite Force</vt:lpstr>
      <vt:lpstr>Kepler’s Laws Refreshed</vt:lpstr>
      <vt:lpstr>Homework, Context &amp; Keywords</vt:lpstr>
      <vt:lpstr>Homework, Context &amp; Keywords</vt:lpstr>
      <vt:lpstr>Homework, Context &amp; Keywords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dc:creator>
  <cp:lastModifiedBy>Kim</cp:lastModifiedBy>
  <cp:revision>551</cp:revision>
  <cp:lastPrinted>2015-12-25T01:37:26Z</cp:lastPrinted>
  <dcterms:created xsi:type="dcterms:W3CDTF">2005-03-08T17:32:45Z</dcterms:created>
  <dcterms:modified xsi:type="dcterms:W3CDTF">2015-12-25T02:07:15Z</dcterms:modified>
</cp:coreProperties>
</file>